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49"/>
  </p:notesMasterIdLst>
  <p:sldIdLst>
    <p:sldId id="319" r:id="rId3"/>
    <p:sldId id="321" r:id="rId4"/>
    <p:sldId id="322" r:id="rId5"/>
    <p:sldId id="257" r:id="rId6"/>
    <p:sldId id="324" r:id="rId7"/>
    <p:sldId id="323" r:id="rId8"/>
    <p:sldId id="325" r:id="rId9"/>
    <p:sldId id="326" r:id="rId10"/>
    <p:sldId id="327" r:id="rId11"/>
    <p:sldId id="328" r:id="rId12"/>
    <p:sldId id="329" r:id="rId13"/>
    <p:sldId id="330" r:id="rId14"/>
    <p:sldId id="331" r:id="rId15"/>
    <p:sldId id="349" r:id="rId16"/>
    <p:sldId id="338" r:id="rId17"/>
    <p:sldId id="332" r:id="rId18"/>
    <p:sldId id="334" r:id="rId19"/>
    <p:sldId id="336" r:id="rId20"/>
    <p:sldId id="259" r:id="rId21"/>
    <p:sldId id="261" r:id="rId22"/>
    <p:sldId id="260" r:id="rId23"/>
    <p:sldId id="293" r:id="rId24"/>
    <p:sldId id="290" r:id="rId25"/>
    <p:sldId id="340" r:id="rId26"/>
    <p:sldId id="337" r:id="rId27"/>
    <p:sldId id="295" r:id="rId28"/>
    <p:sldId id="294" r:id="rId29"/>
    <p:sldId id="312" r:id="rId30"/>
    <p:sldId id="266" r:id="rId31"/>
    <p:sldId id="267" r:id="rId32"/>
    <p:sldId id="269" r:id="rId33"/>
    <p:sldId id="270" r:id="rId34"/>
    <p:sldId id="273" r:id="rId35"/>
    <p:sldId id="271" r:id="rId36"/>
    <p:sldId id="276" r:id="rId37"/>
    <p:sldId id="278" r:id="rId38"/>
    <p:sldId id="279" r:id="rId39"/>
    <p:sldId id="280" r:id="rId40"/>
    <p:sldId id="341" r:id="rId41"/>
    <p:sldId id="342" r:id="rId42"/>
    <p:sldId id="343" r:id="rId43"/>
    <p:sldId id="344" r:id="rId44"/>
    <p:sldId id="345" r:id="rId45"/>
    <p:sldId id="348" r:id="rId46"/>
    <p:sldId id="347" r:id="rId47"/>
    <p:sldId id="346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9"/>
    <p:restoredTop sz="94613"/>
  </p:normalViewPr>
  <p:slideViewPr>
    <p:cSldViewPr snapToGrid="0" snapToObjects="1">
      <p:cViewPr varScale="1">
        <p:scale>
          <a:sx n="143" d="100"/>
          <a:sy n="143" d="100"/>
        </p:scale>
        <p:origin x="232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96B5BE-90AA-6642-9BEC-210B086C21F2}" type="datetimeFigureOut">
              <a:rPr lang="en-US" smtClean="0"/>
              <a:t>1/19/22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C7D57F-827F-0D44-9D7E-013EC94FA0D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680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381A9-0C9E-4D3A-A28B-AC4E168A57B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rriweather Regular" panose="02060503050406030704" pitchFamily="18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rriweather Regular" panose="02060503050406030704" pitchFamily="18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8241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1813-74EF-0546-8063-B6DC4E4B0254}" type="datetimeFigureOut">
              <a:rPr lang="en-US" smtClean="0"/>
              <a:t>1/19/22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0F35F-27EA-EF43-8A53-BCC5CAD55EF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03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1813-74EF-0546-8063-B6DC4E4B0254}" type="datetimeFigureOut">
              <a:rPr lang="en-US" smtClean="0"/>
              <a:t>1/19/22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0F35F-27EA-EF43-8A53-BCC5CAD55EF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133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1813-74EF-0546-8063-B6DC4E4B0254}" type="datetimeFigureOut">
              <a:rPr lang="en-US" smtClean="0"/>
              <a:t>1/19/22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0F35F-27EA-EF43-8A53-BCC5CAD55EF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422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orblad geel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776" y="512911"/>
            <a:ext cx="1852952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7990374F-3182-3F4C-8F48-187BC7686E2A}" type="datetime1">
              <a:rPr lang="nl-NL" noProof="0" smtClean="0"/>
              <a:t>19-01-2022</a:t>
            </a:fld>
            <a:endParaRPr lang="nl-NL" noProof="0" dirty="0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5690" y="5800329"/>
            <a:ext cx="5040620" cy="217169"/>
          </a:xfrm>
          <a:prstGeom prst="rect">
            <a:avLst/>
          </a:prstGeom>
        </p:spPr>
        <p:txBody>
          <a:bodyPr/>
          <a:lstStyle>
            <a:lvl1pPr marL="0" marR="0" indent="0" algn="ctr" defTabSz="91412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/>
              <a:t>Naam Achternaam</a:t>
            </a:r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5690" y="6017497"/>
            <a:ext cx="5040620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/>
              <a:t>Functie</a:t>
            </a:r>
          </a:p>
        </p:txBody>
      </p:sp>
      <p:sp>
        <p:nvSpPr>
          <p:cNvPr id="41" name="Titel 1">
            <a:extLst>
              <a:ext uri="{FF2B5EF4-FFF2-40B4-BE49-F238E27FC236}">
                <a16:creationId xmlns:a16="http://schemas.microsoft.com/office/drawing/2014/main" id="{75804E32-4442-4548-B1CA-E4A4F92AB28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189" y="1196750"/>
            <a:ext cx="11371678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099" b="0" i="1">
                <a:latin typeface="Merriweather Light" pitchFamily="2" charset="77"/>
              </a:defRPr>
            </a:lvl1pPr>
          </a:lstStyle>
          <a:p>
            <a:r>
              <a:rPr lang="nl-NL" noProof="0" dirty="0"/>
              <a:t>Plaats hier een titel</a:t>
            </a:r>
            <a:br>
              <a:rPr lang="nl-NL" noProof="0" dirty="0"/>
            </a:br>
            <a:r>
              <a:rPr lang="nl-NL" noProof="0" dirty="0"/>
              <a:t>die de aandacht vraagt</a:t>
            </a:r>
          </a:p>
        </p:txBody>
      </p:sp>
      <p:sp>
        <p:nvSpPr>
          <p:cNvPr id="12" name="Tijdelijke aanduiding voor tekst 30">
            <a:extLst>
              <a:ext uri="{FF2B5EF4-FFF2-40B4-BE49-F238E27FC236}">
                <a16:creationId xmlns:a16="http://schemas.microsoft.com/office/drawing/2014/main" id="{C482619B-A308-6A45-8328-69A6510361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9353" y="501835"/>
            <a:ext cx="6818378" cy="227101"/>
          </a:xfrm>
          <a:prstGeom prst="rect">
            <a:avLst/>
          </a:prstGeom>
        </p:spPr>
        <p:txBody>
          <a:bodyPr/>
          <a:lstStyle>
            <a:lvl1pPr marL="0" marR="0" indent="0" algn="ctr" defTabSz="91412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1200" b="0" i="0" u="none" strike="noStrike" cap="all" spc="50" baseline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Naam sub-afzender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8A2BC3E6-357C-9C4D-BB24-057B65D701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3239815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2507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20" orient="horz" pos="754">
          <p15:clr>
            <a:srgbClr val="FBAE40"/>
          </p15:clr>
        </p15:guide>
        <p15:guide id="21" orient="horz" pos="211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orblad wi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776" y="512911"/>
            <a:ext cx="1852952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F4D62D96-7CE2-2344-B4CA-17FC5B3B9FCF}" type="datetime1">
              <a:rPr lang="nl-NL" noProof="0" smtClean="0"/>
              <a:t>19-01-2022</a:t>
            </a:fld>
            <a:endParaRPr lang="nl-NL" noProof="0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D0FC209-A5EA-0147-8CC1-DEEC093C7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189" y="1196750"/>
            <a:ext cx="11371678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099" b="0" i="1">
                <a:latin typeface="Merriweather Light" pitchFamily="2" charset="77"/>
              </a:defRPr>
            </a:lvl1pPr>
          </a:lstStyle>
          <a:p>
            <a:r>
              <a:rPr lang="nl-NL" noProof="0" dirty="0"/>
              <a:t>Plaats hier een titel</a:t>
            </a:r>
            <a:br>
              <a:rPr lang="nl-NL" noProof="0" dirty="0"/>
            </a:br>
            <a:r>
              <a:rPr lang="nl-NL" noProof="0" dirty="0"/>
              <a:t>die de aandacht vraagt</a:t>
            </a:r>
          </a:p>
        </p:txBody>
      </p:sp>
      <p:sp>
        <p:nvSpPr>
          <p:cNvPr id="14" name="Tijdelijke aanduiding voor tekst 30">
            <a:extLst>
              <a:ext uri="{FF2B5EF4-FFF2-40B4-BE49-F238E27FC236}">
                <a16:creationId xmlns:a16="http://schemas.microsoft.com/office/drawing/2014/main" id="{51C6920E-2404-FC40-988B-4BB1412D06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9353" y="501835"/>
            <a:ext cx="6818378" cy="227101"/>
          </a:xfrm>
          <a:prstGeom prst="rect">
            <a:avLst/>
          </a:prstGeom>
        </p:spPr>
        <p:txBody>
          <a:bodyPr/>
          <a:lstStyle>
            <a:lvl1pPr marL="0" marR="0" indent="0" algn="ctr" defTabSz="91412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1200" b="0" i="0" u="none" strike="noStrike" cap="all" spc="50" baseline="0" smtClean="0">
                <a:solidFill>
                  <a:schemeClr val="tx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Naam sub-afzender</a:t>
            </a:r>
          </a:p>
        </p:txBody>
      </p:sp>
      <p:sp>
        <p:nvSpPr>
          <p:cNvPr id="15" name="Tijdelijke aanduiding voor tekst 32">
            <a:extLst>
              <a:ext uri="{FF2B5EF4-FFF2-40B4-BE49-F238E27FC236}">
                <a16:creationId xmlns:a16="http://schemas.microsoft.com/office/drawing/2014/main" id="{E9C4D7DF-C2D6-2444-A1B2-F13AB0C20B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7294" y="5800329"/>
            <a:ext cx="5037413" cy="217169"/>
          </a:xfrm>
          <a:prstGeom prst="rect">
            <a:avLst/>
          </a:prstGeom>
        </p:spPr>
        <p:txBody>
          <a:bodyPr/>
          <a:lstStyle>
            <a:lvl1pPr marL="0" marR="0" indent="0" algn="ctr" defTabSz="91412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/>
              <a:t>Naam Achternaam</a:t>
            </a:r>
          </a:p>
        </p:txBody>
      </p:sp>
      <p:sp>
        <p:nvSpPr>
          <p:cNvPr id="16" name="Tijdelijke aanduiding voor tekst 34">
            <a:extLst>
              <a:ext uri="{FF2B5EF4-FFF2-40B4-BE49-F238E27FC236}">
                <a16:creationId xmlns:a16="http://schemas.microsoft.com/office/drawing/2014/main" id="{817F154B-050E-E24D-A94F-C5AD3C5577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7294" y="6017497"/>
            <a:ext cx="5037413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/>
              <a:t>Functie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39D95349-05AA-2B4F-ABED-044A01FC07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5432"/>
            <a:ext cx="3239815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41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orblad wit + afbeeldin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69307" y="512911"/>
            <a:ext cx="1866421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E8B8C369-1FE7-A843-9B43-8D475A19F863}" type="datetime1">
              <a:rPr lang="nl-NL" noProof="0" smtClean="0"/>
              <a:t>19-01-2022</a:t>
            </a:fld>
            <a:endParaRPr lang="nl-NL" noProof="0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3646" y="1196750"/>
            <a:ext cx="5583014" cy="4603578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99" b="0" i="1">
                <a:latin typeface="Merriweather Light" pitchFamily="2" charset="77"/>
              </a:defRPr>
            </a:lvl1pPr>
          </a:lstStyle>
          <a:p>
            <a:r>
              <a:rPr lang="nl-NL" noProof="0" dirty="0"/>
              <a:t>Plaats hier een titel die de aandacht vraagt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645" y="6084056"/>
            <a:ext cx="5583014" cy="217169"/>
          </a:xfrm>
          <a:prstGeom prst="rect">
            <a:avLst/>
          </a:prstGeom>
        </p:spPr>
        <p:txBody>
          <a:bodyPr/>
          <a:lstStyle>
            <a:lvl1pPr marL="0" marR="0" indent="0" algn="ctr" defTabSz="91412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/>
              <a:t>Naam Achternaam</a:t>
            </a:r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462" y="6309175"/>
            <a:ext cx="5580197" cy="270592"/>
          </a:xfrm>
          <a:prstGeom prst="rect">
            <a:avLst/>
          </a:prstGeom>
        </p:spPr>
        <p:txBody>
          <a:bodyPr/>
          <a:lstStyle>
            <a:lvl1pPr marL="0" marR="0" indent="0" algn="ctr" defTabSz="91412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Functie</a:t>
            </a:r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0899AEA0-D03E-3444-8E81-C754D975C6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5341" y="1196751"/>
            <a:ext cx="5561152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marL="0" marR="0" indent="0" algn="ctr" defTabSz="91412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Klik op icoontje om een beeld in te voegen</a:t>
            </a:r>
          </a:p>
        </p:txBody>
      </p:sp>
      <p:sp>
        <p:nvSpPr>
          <p:cNvPr id="14" name="Tijdelijke aanduiding voor tekst 30">
            <a:extLst>
              <a:ext uri="{FF2B5EF4-FFF2-40B4-BE49-F238E27FC236}">
                <a16:creationId xmlns:a16="http://schemas.microsoft.com/office/drawing/2014/main" id="{E9603F35-3EF2-CA47-993A-7691CF422F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9353" y="501835"/>
            <a:ext cx="6818378" cy="227101"/>
          </a:xfrm>
          <a:prstGeom prst="rect">
            <a:avLst/>
          </a:prstGeom>
        </p:spPr>
        <p:txBody>
          <a:bodyPr/>
          <a:lstStyle>
            <a:lvl1pPr marL="0" marR="0" indent="0" algn="ctr" defTabSz="91412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1200" b="0" i="0" u="none" strike="noStrike" cap="all" spc="50" baseline="0" smtClean="0">
                <a:solidFill>
                  <a:schemeClr val="tx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Naam sub-afzender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7530EC65-33C2-034E-BD3C-E88776401B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5432"/>
            <a:ext cx="3239815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6201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20" orient="horz" pos="754">
          <p15:clr>
            <a:srgbClr val="FBAE40"/>
          </p15:clr>
        </p15:guide>
        <p15:guide id="21" orient="horz" pos="211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leen teks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A1270293-C2BD-3C44-8B10-DA413454F5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182" y="6001200"/>
            <a:ext cx="1726860" cy="679159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147" y="1196975"/>
            <a:ext cx="7557707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299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/>
              <a:t>Titel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E1B5542-E518-FB47-95E8-2B71A026A2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147" y="2450593"/>
            <a:ext cx="7557707" cy="3443316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199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 err="1"/>
              <a:t>Molorepudit</a:t>
            </a:r>
            <a:r>
              <a:rPr lang="nl-NL" noProof="0" dirty="0"/>
              <a:t> </a:t>
            </a:r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r>
              <a:rPr lang="nl-NL" noProof="0" dirty="0"/>
              <a:t> es </a:t>
            </a:r>
            <a:r>
              <a:rPr lang="nl-NL" noProof="0" dirty="0" err="1"/>
              <a:t>nihition</a:t>
            </a:r>
            <a:r>
              <a:rPr lang="nl-NL" noProof="0" dirty="0"/>
              <a:t> </a:t>
            </a:r>
            <a:r>
              <a:rPr lang="nl-NL" noProof="0" dirty="0" err="1"/>
              <a:t>nonsecturi</a:t>
            </a:r>
            <a:r>
              <a:rPr lang="nl-NL" noProof="0" dirty="0"/>
              <a:t> </a:t>
            </a:r>
            <a:r>
              <a:rPr lang="nl-NL" noProof="0" dirty="0" err="1"/>
              <a:t>officidis</a:t>
            </a:r>
            <a:r>
              <a:rPr lang="nl-NL" noProof="0" dirty="0"/>
              <a:t> ex et que </a:t>
            </a:r>
            <a:r>
              <a:rPr lang="nl-NL" noProof="0" dirty="0" err="1"/>
              <a:t>esecto</a:t>
            </a:r>
            <a:r>
              <a:rPr lang="nl-NL" noProof="0" dirty="0"/>
              <a:t> </a:t>
            </a:r>
            <a:r>
              <a:rPr lang="nl-NL" noProof="0" dirty="0" err="1"/>
              <a:t>dolorumenis</a:t>
            </a:r>
            <a:r>
              <a:rPr lang="nl-NL" noProof="0" dirty="0"/>
              <a:t> </a:t>
            </a:r>
            <a:r>
              <a:rPr lang="nl-NL" noProof="0" dirty="0" err="1"/>
              <a:t>aritat</a:t>
            </a:r>
            <a:r>
              <a:rPr lang="nl-NL" noProof="0" dirty="0"/>
              <a:t> et des </a:t>
            </a:r>
            <a:r>
              <a:rPr lang="nl-NL" noProof="0" dirty="0" err="1"/>
              <a:t>earcit</a:t>
            </a:r>
            <a:r>
              <a:rPr lang="nl-NL" noProof="0" dirty="0"/>
              <a:t>, </a:t>
            </a:r>
            <a:r>
              <a:rPr lang="nl-NL" noProof="0" dirty="0" err="1"/>
              <a:t>ium</a:t>
            </a:r>
            <a:r>
              <a:rPr lang="nl-NL" noProof="0" dirty="0"/>
              <a:t> ad </a:t>
            </a:r>
            <a:r>
              <a:rPr lang="nl-NL" noProof="0" dirty="0" err="1"/>
              <a:t>quam</a:t>
            </a:r>
            <a:r>
              <a:rPr lang="nl-NL" noProof="0" dirty="0"/>
              <a:t> </a:t>
            </a:r>
            <a:r>
              <a:rPr lang="nl-NL" noProof="0" dirty="0" err="1"/>
              <a:t>faccupt</a:t>
            </a:r>
            <a:r>
              <a:rPr lang="nl-NL" noProof="0" dirty="0"/>
              <a:t> </a:t>
            </a:r>
            <a:r>
              <a:rPr lang="nl-NL" noProof="0" dirty="0" err="1"/>
              <a:t>atiature</a:t>
            </a:r>
            <a:r>
              <a:rPr lang="nl-NL" noProof="0" dirty="0"/>
              <a:t>, </a:t>
            </a:r>
            <a:r>
              <a:rPr lang="nl-NL" noProof="0" dirty="0" err="1"/>
              <a:t>qui</a:t>
            </a:r>
            <a:r>
              <a:rPr lang="nl-NL" noProof="0" dirty="0"/>
              <a:t> </a:t>
            </a:r>
            <a:r>
              <a:rPr lang="nl-NL" noProof="0" dirty="0" err="1"/>
              <a:t>officipis</a:t>
            </a:r>
            <a:r>
              <a:rPr lang="nl-NL" noProof="0" dirty="0"/>
              <a:t> </a:t>
            </a:r>
            <a:r>
              <a:rPr lang="nl-NL" noProof="0" dirty="0" err="1"/>
              <a:t>dolupta</a:t>
            </a:r>
            <a:r>
              <a:rPr lang="nl-NL" noProof="0" dirty="0"/>
              <a:t> </a:t>
            </a:r>
            <a:r>
              <a:rPr lang="nl-NL" noProof="0" dirty="0" err="1"/>
              <a:t>spereium</a:t>
            </a:r>
            <a:r>
              <a:rPr lang="nl-NL" noProof="0" dirty="0"/>
              <a:t> </a:t>
            </a:r>
            <a:r>
              <a:rPr lang="nl-NL" noProof="0" dirty="0" err="1"/>
              <a:t>quias</a:t>
            </a:r>
            <a:r>
              <a:rPr lang="nl-NL" noProof="0" dirty="0"/>
              <a:t> </a:t>
            </a:r>
            <a:r>
              <a:rPr lang="nl-NL" noProof="0" dirty="0" err="1"/>
              <a:t>sum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min </a:t>
            </a:r>
            <a:r>
              <a:rPr lang="nl-NL" noProof="0" dirty="0" err="1"/>
              <a:t>prae</a:t>
            </a:r>
            <a:r>
              <a:rPr lang="nl-NL" noProof="0" dirty="0"/>
              <a:t> nam </a:t>
            </a:r>
            <a:r>
              <a:rPr lang="nl-NL" noProof="0" dirty="0" err="1"/>
              <a:t>aut</a:t>
            </a:r>
            <a:r>
              <a:rPr lang="nl-NL" noProof="0" dirty="0"/>
              <a:t> que </a:t>
            </a:r>
            <a:r>
              <a:rPr lang="nl-NL" noProof="0" dirty="0" err="1"/>
              <a:t>nobitatur</a:t>
            </a:r>
            <a:r>
              <a:rPr lang="nl-NL" noProof="0" dirty="0"/>
              <a:t>, </a:t>
            </a:r>
            <a:r>
              <a:rPr lang="nl-NL" noProof="0" dirty="0" err="1"/>
              <a:t>cus</a:t>
            </a:r>
            <a:r>
              <a:rPr lang="nl-NL" noProof="0" dirty="0"/>
              <a:t> </a:t>
            </a:r>
            <a:r>
              <a:rPr lang="nl-NL" noProof="0" dirty="0" err="1"/>
              <a:t>eario</a:t>
            </a:r>
            <a:r>
              <a:rPr lang="nl-NL" noProof="0" dirty="0"/>
              <a:t> </a:t>
            </a:r>
            <a:r>
              <a:rPr lang="nl-NL" noProof="0" dirty="0" err="1"/>
              <a:t>omnihic</a:t>
            </a:r>
            <a:r>
              <a:rPr lang="nl-NL" noProof="0" dirty="0"/>
              <a:t> </a:t>
            </a:r>
            <a:r>
              <a:rPr lang="nl-NL" noProof="0" dirty="0" err="1"/>
              <a:t>aeruptur</a:t>
            </a:r>
            <a:r>
              <a:rPr lang="nl-NL" noProof="0" dirty="0"/>
              <a:t>, </a:t>
            </a:r>
            <a:r>
              <a:rPr lang="nl-NL" noProof="0" dirty="0" err="1"/>
              <a:t>sunt</a:t>
            </a:r>
            <a:r>
              <a:rPr lang="nl-NL" noProof="0" dirty="0"/>
              <a:t> </a:t>
            </a:r>
            <a:r>
              <a:rPr lang="nl-NL" noProof="0" dirty="0" err="1"/>
              <a:t>eruptat</a:t>
            </a:r>
            <a:r>
              <a:rPr lang="nl-NL" noProof="0" dirty="0"/>
              <a:t> </a:t>
            </a:r>
            <a:r>
              <a:rPr lang="nl-NL" noProof="0" dirty="0" err="1"/>
              <a:t>volorep</a:t>
            </a:r>
            <a:r>
              <a:rPr lang="nl-NL" noProof="0" dirty="0"/>
              <a:t>. &lt;Max. 70 woorden&gt; </a:t>
            </a:r>
          </a:p>
        </p:txBody>
      </p:sp>
    </p:spTree>
    <p:extLst>
      <p:ext uri="{BB962C8B-B14F-4D97-AF65-F5344CB8AC3E}">
        <p14:creationId xmlns:p14="http://schemas.microsoft.com/office/powerpoint/2010/main" val="3991233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147" y="1196975"/>
            <a:ext cx="7557707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299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/>
              <a:t>Titel</a:t>
            </a:r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07512B20-AEAB-ED4D-913E-F86A9F66DD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147" y="2450593"/>
            <a:ext cx="7557707" cy="3443316"/>
          </a:xfrm>
          <a:prstGeom prst="rect">
            <a:avLst/>
          </a:prstGeom>
        </p:spPr>
        <p:txBody>
          <a:bodyPr/>
          <a:lstStyle>
            <a:lvl1pPr marL="450715" marR="0" indent="-450715" algn="l" defTabSz="91412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888733" algn="l"/>
                <a:tab pos="1452127" algn="l"/>
              </a:tabLst>
              <a:defRPr lang="nl-NL" sz="2199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03034" indent="-309470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199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14091" indent="-311057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199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466410" indent="-311057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tabLst/>
              <a:defRPr lang="nl-NL" sz="2199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33013" indent="-36660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199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185332" indent="-352319">
              <a:spcBef>
                <a:spcPts val="600"/>
              </a:spcBef>
              <a:tabLst/>
              <a:defRPr lang="nl-NL" sz="2199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4070" indent="-311057">
              <a:tabLst/>
              <a:defRPr lang="nl-NL" sz="2199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6389" indent="-352319">
              <a:tabLst/>
              <a:defRPr lang="nl-NL" sz="2199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>
              <a:defRPr lang="nl-NL" sz="2199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IqueMolorepudit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endParaRPr lang="nl-NL" noProof="0" dirty="0"/>
          </a:p>
          <a:p>
            <a:pPr lvl="1"/>
            <a:r>
              <a:rPr lang="nl-NL" noProof="0" dirty="0" err="1"/>
              <a:t>L;ajgda;ldgjs</a:t>
            </a:r>
            <a:endParaRPr lang="nl-NL" noProof="0" dirty="0"/>
          </a:p>
          <a:p>
            <a:pPr lvl="2"/>
            <a:r>
              <a:rPr lang="nl-NL" noProof="0" dirty="0" err="1"/>
              <a:t>Lkadghjs;aoigdhsj</a:t>
            </a:r>
            <a:endParaRPr lang="nl-NL" noProof="0" dirty="0"/>
          </a:p>
          <a:p>
            <a:pPr lvl="3"/>
            <a:r>
              <a:rPr lang="nl-NL" noProof="0" dirty="0"/>
              <a:t>;</a:t>
            </a:r>
            <a:r>
              <a:rPr lang="nl-NL" noProof="0" dirty="0" err="1"/>
              <a:t>lasijdf;alkgdjs</a:t>
            </a:r>
            <a:endParaRPr lang="nl-NL" noProof="0" dirty="0"/>
          </a:p>
          <a:p>
            <a:pPr lvl="4"/>
            <a:r>
              <a:rPr lang="nl-NL" noProof="0" dirty="0"/>
              <a:t>;</a:t>
            </a:r>
            <a:r>
              <a:rPr lang="nl-NL" noProof="0" dirty="0" err="1"/>
              <a:t>ladsgjlasdkgj</a:t>
            </a:r>
            <a:endParaRPr lang="nl-NL" noProof="0" dirty="0"/>
          </a:p>
          <a:p>
            <a:pPr lvl="5"/>
            <a:r>
              <a:rPr lang="nl-NL" noProof="0" dirty="0" err="1"/>
              <a:t>A;lgdkj;asldgjk</a:t>
            </a:r>
            <a:endParaRPr lang="nl-NL" noProof="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9996DA3-49B5-6648-983B-260306B2C1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182" y="6001200"/>
            <a:ext cx="1726860" cy="67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806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kst links, afbeelding rech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6244" y="368301"/>
            <a:ext cx="7559293" cy="5534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Klik op icoontje om een beeld in te voegen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050" y="371475"/>
            <a:ext cx="3634429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299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/>
              <a:t>Titel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34EE854C-23EF-BD45-A084-2AE0D43591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25" y="1664209"/>
            <a:ext cx="3635053" cy="4238715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12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199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 err="1"/>
              <a:t>Molorepudit</a:t>
            </a:r>
            <a:r>
              <a:rPr lang="nl-NL" noProof="0" dirty="0"/>
              <a:t> </a:t>
            </a:r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r>
              <a:rPr lang="nl-NL" noProof="0" dirty="0"/>
              <a:t> es </a:t>
            </a:r>
            <a:r>
              <a:rPr lang="nl-NL" noProof="0" dirty="0" err="1"/>
              <a:t>nihition</a:t>
            </a:r>
            <a:r>
              <a:rPr lang="nl-NL" noProof="0" dirty="0"/>
              <a:t> </a:t>
            </a:r>
            <a:r>
              <a:rPr lang="nl-NL" noProof="0" dirty="0" err="1"/>
              <a:t>nonsecturi</a:t>
            </a:r>
            <a:r>
              <a:rPr lang="nl-NL" noProof="0" dirty="0"/>
              <a:t> </a:t>
            </a:r>
            <a:r>
              <a:rPr lang="nl-NL" noProof="0" dirty="0" err="1"/>
              <a:t>officidis</a:t>
            </a:r>
            <a:r>
              <a:rPr lang="nl-NL" noProof="0" dirty="0"/>
              <a:t> ex et que </a:t>
            </a:r>
            <a:r>
              <a:rPr lang="nl-NL" noProof="0" dirty="0" err="1"/>
              <a:t>esecto</a:t>
            </a:r>
            <a:r>
              <a:rPr lang="nl-NL" noProof="0" dirty="0"/>
              <a:t> </a:t>
            </a:r>
            <a:r>
              <a:rPr lang="nl-NL" noProof="0" dirty="0" err="1"/>
              <a:t>dolorumenis</a:t>
            </a:r>
            <a:r>
              <a:rPr lang="nl-NL" noProof="0" dirty="0"/>
              <a:t> </a:t>
            </a:r>
            <a:r>
              <a:rPr lang="nl-NL" noProof="0" dirty="0" err="1"/>
              <a:t>aritat</a:t>
            </a:r>
            <a:r>
              <a:rPr lang="nl-NL" noProof="0" dirty="0"/>
              <a:t> et. </a:t>
            </a:r>
            <a:br>
              <a:rPr lang="nl-NL" noProof="0" dirty="0"/>
            </a:br>
            <a:r>
              <a:rPr lang="nl-NL" noProof="0" dirty="0"/>
              <a:t>&lt;Max. 40 woorden &gt; 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FB7225B-FD51-4847-A322-16CB1734D5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182" y="6001200"/>
            <a:ext cx="1726860" cy="67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915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links, tekst rech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463" y="371475"/>
            <a:ext cx="7559293" cy="554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Klik op icoontje om een beeld in te voegen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19C4ACB-0E7C-2E49-975D-15A9366B7B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39098" y="371475"/>
            <a:ext cx="3615819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299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/>
              <a:t>Titel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82AB650-E7FC-9C49-B3D3-F486696077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39097" y="1627632"/>
            <a:ext cx="3616441" cy="4286151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12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None/>
              <a:tabLst/>
              <a:defRPr lang="nl-NL" sz="2199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br>
              <a:rPr lang="nl-NL" noProof="0" dirty="0"/>
            </a:b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. </a:t>
            </a:r>
            <a:r>
              <a:rPr lang="nl-NL" noProof="0" dirty="0" err="1"/>
              <a:t>Molorepudit</a:t>
            </a:r>
            <a:r>
              <a:rPr lang="nl-NL" noProof="0" dirty="0"/>
              <a:t> </a:t>
            </a:r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.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r>
              <a:rPr lang="nl-NL" noProof="0" dirty="0"/>
              <a:t> es </a:t>
            </a:r>
            <a:r>
              <a:rPr lang="nl-NL" noProof="0" dirty="0" err="1"/>
              <a:t>nihition</a:t>
            </a:r>
            <a:r>
              <a:rPr lang="nl-NL" noProof="0" dirty="0"/>
              <a:t> </a:t>
            </a:r>
            <a:r>
              <a:rPr lang="nl-NL" noProof="0" dirty="0" err="1"/>
              <a:t>nonsecturi</a:t>
            </a:r>
            <a:r>
              <a:rPr lang="nl-NL" noProof="0" dirty="0"/>
              <a:t> </a:t>
            </a:r>
            <a:r>
              <a:rPr lang="nl-NL" noProof="0" dirty="0" err="1"/>
              <a:t>officidis</a:t>
            </a:r>
            <a:r>
              <a:rPr lang="nl-NL" noProof="0" dirty="0"/>
              <a:t> ex et que </a:t>
            </a:r>
            <a:r>
              <a:rPr lang="nl-NL" noProof="0" dirty="0" err="1"/>
              <a:t>esect</a:t>
            </a:r>
            <a:r>
              <a:rPr lang="nl-NL" noProof="0" dirty="0"/>
              <a:t>. </a:t>
            </a:r>
            <a:br>
              <a:rPr lang="nl-NL" noProof="0" dirty="0"/>
            </a:br>
            <a:r>
              <a:rPr lang="nl-NL" noProof="0" dirty="0"/>
              <a:t>&lt;Max. 40 woorden&gt;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A41B15A-CE4E-9344-B74C-EF6B0A1BB9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182" y="6001200"/>
            <a:ext cx="1726860" cy="67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99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ermvullende afbeeldin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463" y="368300"/>
            <a:ext cx="11519074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Klik op icoontje om een beeld in te voegen</a:t>
            </a:r>
          </a:p>
        </p:txBody>
      </p:sp>
    </p:spTree>
    <p:extLst>
      <p:ext uri="{BB962C8B-B14F-4D97-AF65-F5344CB8AC3E}">
        <p14:creationId xmlns:p14="http://schemas.microsoft.com/office/powerpoint/2010/main" val="28370592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1813-74EF-0546-8063-B6DC4E4B0254}" type="datetimeFigureOut">
              <a:rPr lang="en-US" smtClean="0"/>
              <a:t>1/19/22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0F35F-27EA-EF43-8A53-BCC5CAD55EF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929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ermvullende afbeelding + bijschrif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463" y="368300"/>
            <a:ext cx="11519074" cy="55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Klik op icoontje om een beeld in te voegen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644E85E-CA6A-F844-A413-BC9479C4FF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6463" y="5948301"/>
            <a:ext cx="11519075" cy="541399"/>
          </a:xfrm>
          <a:prstGeom prst="rect">
            <a:avLst/>
          </a:prstGeom>
        </p:spPr>
        <p:txBody>
          <a:bodyPr lIns="0" bIns="0" anchor="b" anchorCtr="0"/>
          <a:lstStyle>
            <a:lvl1pPr marL="0" marR="0" indent="0" algn="l" defTabSz="91412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1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Itasita</a:t>
            </a:r>
            <a:r>
              <a:rPr lang="nl-NL" dirty="0"/>
              <a:t> </a:t>
            </a:r>
            <a:r>
              <a:rPr lang="nl-NL" dirty="0" err="1"/>
              <a:t>sima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min </a:t>
            </a:r>
            <a:r>
              <a:rPr lang="nl-NL" dirty="0" err="1"/>
              <a:t>evellor</a:t>
            </a:r>
            <a:r>
              <a:rPr lang="nl-NL" dirty="0"/>
              <a:t> </a:t>
            </a:r>
            <a:r>
              <a:rPr lang="nl-NL" dirty="0" err="1"/>
              <a:t>ratum</a:t>
            </a:r>
            <a:r>
              <a:rPr lang="nl-NL" dirty="0"/>
              <a:t> </a:t>
            </a:r>
            <a:r>
              <a:rPr lang="nl-NL" dirty="0" err="1"/>
              <a:t>laciis</a:t>
            </a:r>
            <a:r>
              <a:rPr lang="nl-NL" dirty="0"/>
              <a:t> et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voluptat</a:t>
            </a:r>
            <a:r>
              <a:rPr lang="nl-NL" dirty="0"/>
              <a:t> ut </a:t>
            </a:r>
            <a:r>
              <a:rPr lang="nl-NL" dirty="0" err="1"/>
              <a:t>lanis</a:t>
            </a:r>
            <a:r>
              <a:rPr lang="nl-NL" dirty="0"/>
              <a:t> </a:t>
            </a:r>
            <a:r>
              <a:rPr lang="nl-NL" dirty="0" err="1"/>
              <a:t>nit</a:t>
            </a:r>
            <a:r>
              <a:rPr lang="nl-NL" dirty="0"/>
              <a:t>, </a:t>
            </a:r>
            <a:r>
              <a:rPr lang="nl-NL" dirty="0" err="1"/>
              <a:t>eium</a:t>
            </a:r>
            <a:r>
              <a:rPr lang="nl-NL" dirty="0"/>
              <a:t> </a:t>
            </a:r>
            <a:r>
              <a:rPr lang="nl-NL" dirty="0" err="1"/>
              <a:t>quidus</a:t>
            </a:r>
            <a:r>
              <a:rPr lang="nl-NL" dirty="0"/>
              <a:t>, </a:t>
            </a:r>
            <a:r>
              <a:rPr lang="nl-NL" dirty="0" err="1"/>
              <a:t>quas</a:t>
            </a:r>
            <a:r>
              <a:rPr lang="nl-NL" dirty="0"/>
              <a:t> </a:t>
            </a:r>
            <a:r>
              <a:rPr lang="nl-NL" dirty="0" err="1"/>
              <a:t>nobis</a:t>
            </a:r>
            <a:r>
              <a:rPr lang="nl-NL" dirty="0"/>
              <a:t> </a:t>
            </a:r>
            <a:r>
              <a:rPr lang="nl-NL" dirty="0" err="1"/>
              <a:t>inusam</a:t>
            </a:r>
            <a:r>
              <a:rPr lang="nl-NL" dirty="0"/>
              <a:t> </a:t>
            </a:r>
            <a:r>
              <a:rPr lang="nl-NL" dirty="0" err="1"/>
              <a:t>cuptate</a:t>
            </a:r>
            <a:r>
              <a:rPr lang="nl-NL" dirty="0"/>
              <a:t> </a:t>
            </a:r>
            <a:r>
              <a:rPr lang="nl-NL" dirty="0" err="1"/>
              <a:t>mper</a:t>
            </a:r>
            <a:r>
              <a:rPr lang="nl-NL" dirty="0"/>
              <a:t> </a:t>
            </a:r>
            <a:r>
              <a:rPr lang="nl-NL" dirty="0" err="1"/>
              <a:t>nobit</a:t>
            </a:r>
            <a:r>
              <a:rPr lang="nl-NL" dirty="0"/>
              <a:t> hit </a:t>
            </a:r>
            <a:r>
              <a:rPr lang="nl-NL" dirty="0" err="1"/>
              <a:t>eliquam</a:t>
            </a:r>
            <a:r>
              <a:rPr lang="nl-NL" dirty="0"/>
              <a:t> </a:t>
            </a:r>
            <a:r>
              <a:rPr lang="nl-NL" dirty="0" err="1"/>
              <a:t>cori</a:t>
            </a:r>
            <a:r>
              <a:rPr lang="nl-NL" dirty="0"/>
              <a:t> </a:t>
            </a:r>
            <a:r>
              <a:rPr lang="nl-NL" dirty="0" err="1"/>
              <a:t>voloreicid</a:t>
            </a:r>
            <a:r>
              <a:rPr lang="nl-NL" dirty="0"/>
              <a:t> </a:t>
            </a:r>
            <a:r>
              <a:rPr lang="nl-NL" dirty="0" err="1"/>
              <a:t>mil</a:t>
            </a:r>
            <a:r>
              <a:rPr lang="nl-NL" dirty="0"/>
              <a:t> </a:t>
            </a:r>
            <a:r>
              <a:rPr lang="nl-NL" dirty="0" err="1"/>
              <a:t>minihilis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milit</a:t>
            </a:r>
            <a:r>
              <a:rPr lang="nl-NL" dirty="0"/>
              <a:t> es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eicatet</a:t>
            </a:r>
            <a:r>
              <a:rPr lang="nl-NL" dirty="0"/>
              <a:t> ad mi, </a:t>
            </a:r>
            <a:r>
              <a:rPr lang="nl-NL" dirty="0" err="1"/>
              <a:t>unt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dionseq</a:t>
            </a:r>
            <a:r>
              <a:rPr lang="nl-NL" dirty="0"/>
              <a:t> </a:t>
            </a:r>
            <a:r>
              <a:rPr lang="nl-NL" dirty="0" err="1"/>
              <a:t>uatusae</a:t>
            </a:r>
            <a:r>
              <a:rPr lang="nl-NL" dirty="0"/>
              <a:t> </a:t>
            </a:r>
            <a:r>
              <a:rPr lang="nl-NL" dirty="0" err="1"/>
              <a:t>verferf</a:t>
            </a:r>
            <a:r>
              <a:rPr lang="nl-NL" dirty="0"/>
              <a:t> </a:t>
            </a:r>
            <a:r>
              <a:rPr lang="nl-NL" dirty="0" err="1"/>
              <a:t>erumquunt</a:t>
            </a:r>
            <a:r>
              <a:rPr lang="nl-NL" dirty="0"/>
              <a:t>. &lt;Max. 40 woorden&gt; </a:t>
            </a:r>
          </a:p>
        </p:txBody>
      </p:sp>
    </p:spTree>
    <p:extLst>
      <p:ext uri="{BB962C8B-B14F-4D97-AF65-F5344CB8AC3E}">
        <p14:creationId xmlns:p14="http://schemas.microsoft.com/office/powerpoint/2010/main" val="41793654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ofdstuk / citaa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188" y="1180848"/>
            <a:ext cx="11371679" cy="4459936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99" b="0" i="1">
                <a:latin typeface="Merriweather Light" pitchFamily="2" charset="77"/>
              </a:defRPr>
            </a:lvl1pPr>
          </a:lstStyle>
          <a:p>
            <a:r>
              <a:rPr lang="nl-NL" noProof="0" dirty="0"/>
              <a:t>Hoofdstuktitel of Quote slide.</a:t>
            </a:r>
            <a:br>
              <a:rPr lang="nl-NL" noProof="0" dirty="0"/>
            </a:br>
            <a:r>
              <a:rPr lang="nl-NL" noProof="0" dirty="0"/>
              <a:t>(Vul Naam Achternaam en Functie niet in, </a:t>
            </a:r>
            <a:br>
              <a:rPr lang="nl-NL" noProof="0" dirty="0"/>
            </a:br>
            <a:r>
              <a:rPr lang="nl-NL" noProof="0" dirty="0"/>
              <a:t>in geval van hoofdstuktitel.)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7294" y="5640785"/>
            <a:ext cx="5037413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/>
              <a:t>Naam Achternaam</a:t>
            </a:r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7294" y="5865904"/>
            <a:ext cx="5037413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Functie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6C4C691-E650-7E4D-A702-B3B4817425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182" y="6001200"/>
            <a:ext cx="1726860" cy="67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026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ofdstuk / citaat + afbeelding rech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050" y="371475"/>
            <a:ext cx="5578609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4099" b="0" i="1" smtClean="0">
                <a:effectLst/>
                <a:latin typeface="Merriweather Light" pitchFamily="2" charset="77"/>
              </a:defRPr>
            </a:lvl1pPr>
          </a:lstStyle>
          <a:p>
            <a:r>
              <a:rPr lang="nl-NL" noProof="0" dirty="0"/>
              <a:t>Hoofdstuktitel of Quote slide. (Vul Naam Achternaam </a:t>
            </a:r>
            <a:br>
              <a:rPr lang="nl-NL" noProof="0" dirty="0"/>
            </a:br>
            <a:r>
              <a:rPr lang="nl-NL" noProof="0" dirty="0"/>
              <a:t>en Functie niet in, </a:t>
            </a:r>
            <a:br>
              <a:rPr lang="nl-NL" noProof="0" dirty="0"/>
            </a:br>
            <a:r>
              <a:rPr lang="nl-NL" noProof="0" dirty="0"/>
              <a:t>in geval van hoofdstuktitel.)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41" y="368302"/>
            <a:ext cx="5580197" cy="5632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Klik op icoontje om een beeld in te voegen</a:t>
            </a:r>
          </a:p>
        </p:txBody>
      </p:sp>
      <p:sp>
        <p:nvSpPr>
          <p:cNvPr id="6" name="Tijdelijke aanduiding voor tekst 32">
            <a:extLst>
              <a:ext uri="{FF2B5EF4-FFF2-40B4-BE49-F238E27FC236}">
                <a16:creationId xmlns:a16="http://schemas.microsoft.com/office/drawing/2014/main" id="{8A6E6E10-CABC-FF47-8209-224B9E9C5A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8050" y="5498553"/>
            <a:ext cx="5578609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/>
              <a:t>Naam Achternaam</a:t>
            </a:r>
          </a:p>
        </p:txBody>
      </p:sp>
      <p:sp>
        <p:nvSpPr>
          <p:cNvPr id="7" name="Tijdelijke aanduiding voor tekst 34">
            <a:extLst>
              <a:ext uri="{FF2B5EF4-FFF2-40B4-BE49-F238E27FC236}">
                <a16:creationId xmlns:a16="http://schemas.microsoft.com/office/drawing/2014/main" id="{79749A39-F36C-EA43-9B19-3B58CEBDFC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050" y="5715721"/>
            <a:ext cx="5578609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Functie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69783556-A599-7642-ACCF-EBF61ABD3E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182" y="6001200"/>
            <a:ext cx="1726860" cy="67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62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ofdstuk / citaat + afbeelding link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76929" y="371475"/>
            <a:ext cx="5578609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4099" b="0" i="1" smtClean="0">
                <a:effectLst/>
                <a:latin typeface="Merriweather Light" pitchFamily="2" charset="77"/>
              </a:defRPr>
            </a:lvl1pPr>
          </a:lstStyle>
          <a:p>
            <a:r>
              <a:rPr lang="nl-NL" noProof="0" dirty="0"/>
              <a:t>Hoofdstuktitel of Quote slide. (Vul Naam Achternaam </a:t>
            </a:r>
            <a:br>
              <a:rPr lang="nl-NL" noProof="0" dirty="0"/>
            </a:br>
            <a:r>
              <a:rPr lang="nl-NL" noProof="0" dirty="0"/>
              <a:t>en Functie niet in, </a:t>
            </a:r>
            <a:br>
              <a:rPr lang="nl-NL" noProof="0" dirty="0"/>
            </a:br>
            <a:r>
              <a:rPr lang="nl-NL" noProof="0" dirty="0"/>
              <a:t>in geval van hoofdstuktitel.)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462" y="368302"/>
            <a:ext cx="5580197" cy="5632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Klik op icoontje om een beeld in te voegen</a:t>
            </a:r>
          </a:p>
        </p:txBody>
      </p:sp>
      <p:sp>
        <p:nvSpPr>
          <p:cNvPr id="6" name="Tijdelijke aanduiding voor tekst 32">
            <a:extLst>
              <a:ext uri="{FF2B5EF4-FFF2-40B4-BE49-F238E27FC236}">
                <a16:creationId xmlns:a16="http://schemas.microsoft.com/office/drawing/2014/main" id="{8A6E6E10-CABC-FF47-8209-224B9E9C5A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6929" y="5530400"/>
            <a:ext cx="5578609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/>
              <a:t>Naam Achternaam</a:t>
            </a:r>
          </a:p>
        </p:txBody>
      </p:sp>
      <p:sp>
        <p:nvSpPr>
          <p:cNvPr id="7" name="Tijdelijke aanduiding voor tekst 34">
            <a:extLst>
              <a:ext uri="{FF2B5EF4-FFF2-40B4-BE49-F238E27FC236}">
                <a16:creationId xmlns:a16="http://schemas.microsoft.com/office/drawing/2014/main" id="{79749A39-F36C-EA43-9B19-3B58CEBDFC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6929" y="5747568"/>
            <a:ext cx="5578609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Functie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44CB5340-F631-0A47-A85F-6329C7C3DC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182" y="6001200"/>
            <a:ext cx="1726860" cy="67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099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sclaimer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D278E6B7-4B8C-0B48-B1AE-D598879CF0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004" y="2439286"/>
            <a:ext cx="6949535" cy="198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299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22" pos="5134">
          <p15:clr>
            <a:srgbClr val="FBAE40"/>
          </p15:clr>
        </p15:guide>
        <p15:guide id="23" pos="5043">
          <p15:clr>
            <a:srgbClr val="FBAE40"/>
          </p15:clr>
        </p15:guide>
        <p15:guide id="24" orient="horz" pos="377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sclaimer met partner logos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>
            <a:extLst>
              <a:ext uri="{FF2B5EF4-FFF2-40B4-BE49-F238E27FC236}">
                <a16:creationId xmlns:a16="http://schemas.microsoft.com/office/drawing/2014/main" id="{A8F88B1F-2A7A-2844-A29A-F6DE12C6FF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0204" y="1816099"/>
            <a:ext cx="5650029" cy="1612900"/>
          </a:xfrm>
          <a:prstGeom prst="rect">
            <a:avLst/>
          </a:prstGeom>
        </p:spPr>
      </p:pic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B28A18AD-5A53-604A-828F-2DDF987EA4B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337212" y="4117424"/>
            <a:ext cx="2438257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Plaats hier partner-logo</a:t>
            </a:r>
          </a:p>
        </p:txBody>
      </p:sp>
      <p:sp>
        <p:nvSpPr>
          <p:cNvPr id="4" name="Tijdelijke aanduiding voor afbeelding 2">
            <a:extLst>
              <a:ext uri="{FF2B5EF4-FFF2-40B4-BE49-F238E27FC236}">
                <a16:creationId xmlns:a16="http://schemas.microsoft.com/office/drawing/2014/main" id="{497FD800-B260-944F-BA0B-866105043D4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876090" y="4117424"/>
            <a:ext cx="2438257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Plaats hier partner-logo</a:t>
            </a:r>
          </a:p>
        </p:txBody>
      </p:sp>
      <p:sp>
        <p:nvSpPr>
          <p:cNvPr id="5" name="Tijdelijke aanduiding voor afbeelding 2">
            <a:extLst>
              <a:ext uri="{FF2B5EF4-FFF2-40B4-BE49-F238E27FC236}">
                <a16:creationId xmlns:a16="http://schemas.microsoft.com/office/drawing/2014/main" id="{81818438-7F09-6548-8FF9-E07415B0704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402623" y="4117424"/>
            <a:ext cx="2438257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Plaats hier partner-logo</a:t>
            </a:r>
          </a:p>
        </p:txBody>
      </p:sp>
      <p:sp>
        <p:nvSpPr>
          <p:cNvPr id="7" name="Tijdelijke aanduiding voor tekst 34">
            <a:extLst>
              <a:ext uri="{FF2B5EF4-FFF2-40B4-BE49-F238E27FC236}">
                <a16:creationId xmlns:a16="http://schemas.microsoft.com/office/drawing/2014/main" id="{2AF5D89D-CC53-E34F-BDE2-84447EC412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16916" y="3740461"/>
            <a:ext cx="7558168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</a:p>
        </p:txBody>
      </p:sp>
      <p:sp>
        <p:nvSpPr>
          <p:cNvPr id="8" name="Tijdelijke aanduiding voor afbeelding 2">
            <a:extLst>
              <a:ext uri="{FF2B5EF4-FFF2-40B4-BE49-F238E27FC236}">
                <a16:creationId xmlns:a16="http://schemas.microsoft.com/office/drawing/2014/main" id="{6F094E10-FD5E-0A48-A1CD-1D1162F799E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47996" y="5244037"/>
            <a:ext cx="2438257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Plaats hier partner-logo</a:t>
            </a:r>
          </a:p>
        </p:txBody>
      </p:sp>
      <p:sp>
        <p:nvSpPr>
          <p:cNvPr id="9" name="Tijdelijke aanduiding voor afbeelding 2">
            <a:extLst>
              <a:ext uri="{FF2B5EF4-FFF2-40B4-BE49-F238E27FC236}">
                <a16:creationId xmlns:a16="http://schemas.microsoft.com/office/drawing/2014/main" id="{39EE4EE1-9BE1-BE4E-B62B-0A7D3F5919F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876090" y="5244037"/>
            <a:ext cx="2438257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Plaats hier partner-logo</a:t>
            </a:r>
          </a:p>
        </p:txBody>
      </p:sp>
      <p:sp>
        <p:nvSpPr>
          <p:cNvPr id="10" name="Tijdelijke aanduiding voor afbeelding 2">
            <a:extLst>
              <a:ext uri="{FF2B5EF4-FFF2-40B4-BE49-F238E27FC236}">
                <a16:creationId xmlns:a16="http://schemas.microsoft.com/office/drawing/2014/main" id="{C7198156-6E79-F349-B112-02B24F2BB72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404185" y="5244037"/>
            <a:ext cx="2438257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Plaats hier partner-logo</a:t>
            </a: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7E1F2805-DE23-7740-80B0-C6AC1A27EFC1}"/>
              </a:ext>
            </a:extLst>
          </p:cNvPr>
          <p:cNvCxnSpPr>
            <a:cxnSpLocks/>
          </p:cNvCxnSpPr>
          <p:nvPr userDrawn="1"/>
        </p:nvCxnSpPr>
        <p:spPr>
          <a:xfrm>
            <a:off x="2316916" y="4011053"/>
            <a:ext cx="75581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840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22" pos="5134">
          <p15:clr>
            <a:srgbClr val="FBAE40"/>
          </p15:clr>
        </p15:guide>
        <p15:guide id="23" pos="5043">
          <p15:clr>
            <a:srgbClr val="FBAE40"/>
          </p15:clr>
        </p15:guide>
        <p15:guide id="24" orient="horz" pos="377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629CA342-5E55-4942-8FD1-EBC7E6AFA3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182" y="6001200"/>
            <a:ext cx="1726860" cy="67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142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34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5043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377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1813-74EF-0546-8063-B6DC4E4B0254}" type="datetimeFigureOut">
              <a:rPr lang="en-US" smtClean="0"/>
              <a:t>1/19/22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0F35F-27EA-EF43-8A53-BCC5CAD55EF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73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1813-74EF-0546-8063-B6DC4E4B0254}" type="datetimeFigureOut">
              <a:rPr lang="en-US" smtClean="0"/>
              <a:t>1/19/22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0F35F-27EA-EF43-8A53-BCC5CAD55EF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8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1813-74EF-0546-8063-B6DC4E4B0254}" type="datetimeFigureOut">
              <a:rPr lang="en-US" smtClean="0"/>
              <a:t>1/19/22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0F35F-27EA-EF43-8A53-BCC5CAD55EF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964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1813-74EF-0546-8063-B6DC4E4B0254}" type="datetimeFigureOut">
              <a:rPr lang="en-US" smtClean="0"/>
              <a:t>1/19/22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0F35F-27EA-EF43-8A53-BCC5CAD55EF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651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1813-74EF-0546-8063-B6DC4E4B0254}" type="datetimeFigureOut">
              <a:rPr lang="en-US" smtClean="0"/>
              <a:t>1/19/22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0F35F-27EA-EF43-8A53-BCC5CAD55EF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76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1813-74EF-0546-8063-B6DC4E4B0254}" type="datetimeFigureOut">
              <a:rPr lang="en-US" smtClean="0"/>
              <a:t>1/19/22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0F35F-27EA-EF43-8A53-BCC5CAD55EF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387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1813-74EF-0546-8063-B6DC4E4B0254}" type="datetimeFigureOut">
              <a:rPr lang="en-US" smtClean="0"/>
              <a:t>1/19/22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0F35F-27EA-EF43-8A53-BCC5CAD55EF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117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741813-74EF-0546-8063-B6DC4E4B0254}" type="datetimeFigureOut">
              <a:rPr lang="en-US" smtClean="0"/>
              <a:t>1/19/22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60F35F-27EA-EF43-8A53-BCC5CAD55EF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554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4348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</p:sldLayoutIdLst>
  <p:hf hdr="0" ftr="0"/>
  <p:txStyles>
    <p:titleStyle>
      <a:lvl1pPr algn="l" defTabSz="914126" rtl="0" eaLnBrk="1" latinLnBrk="0" hangingPunct="1">
        <a:spcBef>
          <a:spcPct val="0"/>
        </a:spcBef>
        <a:buNone/>
        <a:defRPr sz="2099" b="0" i="0" kern="1200">
          <a:solidFill>
            <a:schemeClr val="tx1"/>
          </a:solidFill>
          <a:latin typeface="Merriweather Regular" panose="02060503050406030704" pitchFamily="18" charset="77"/>
          <a:ea typeface="+mj-ea"/>
          <a:cs typeface="+mj-cs"/>
        </a:defRPr>
      </a:lvl1pPr>
    </p:titleStyle>
    <p:bodyStyle>
      <a:lvl1pPr marL="0" indent="0" algn="l" defTabSz="914126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0" indent="0" algn="l" defTabSz="914126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269919" indent="-269919" algn="l" defTabSz="914126" rtl="0" eaLnBrk="1" latinLnBrk="0" hangingPunct="1">
        <a:lnSpc>
          <a:spcPct val="110000"/>
        </a:lnSpc>
        <a:spcBef>
          <a:spcPts val="2099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269919" indent="-269919" algn="l" defTabSz="914126" rtl="0" eaLnBrk="1" latinLnBrk="0" hangingPunct="1">
        <a:lnSpc>
          <a:spcPct val="110000"/>
        </a:lnSpc>
        <a:spcBef>
          <a:spcPts val="2099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809757" indent="-269919" algn="l" defTabSz="914126" rtl="0" eaLnBrk="1" latinLnBrk="0" hangingPunct="1">
        <a:lnSpc>
          <a:spcPct val="110000"/>
        </a:lnSpc>
        <a:spcBef>
          <a:spcPts val="0"/>
        </a:spcBef>
        <a:buFont typeface="Verdana" pitchFamily="34" charset="0"/>
        <a:buChar char="–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3846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oods" TargetMode="External"/><Relationship Id="rId2" Type="http://schemas.openxmlformats.org/officeDocument/2006/relationships/hyperlink" Target="https://en.wikipedia.org/wiki/Market_baske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hyperlink" Target="https://en.wikipedia.org/wiki/Services_marketing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mailto:G.vink@uu.nl" TargetMode="External"/><Relationship Id="rId2" Type="http://schemas.openxmlformats.org/officeDocument/2006/relationships/hyperlink" Target="mailto:p.lugtig@uu.n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P.g.m.vanderheijden@uu.n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F25F3E5A-BD30-F544-87A7-FA09F584E6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Afdeling Methoden &amp; Statistiek (M&amp;S)</a:t>
            </a:r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E093CEB3-980A-824C-9CF8-861B7D2F39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ED1BBCBC-FA3C-844D-ABF6-9C62F98CD8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Statistics</a:t>
            </a:r>
            <a:r>
              <a:rPr lang="nl-NL" dirty="0"/>
              <a:t> Course</a:t>
            </a:r>
            <a:br>
              <a:rPr lang="nl-NL" dirty="0"/>
            </a:br>
            <a:r>
              <a:rPr lang="nl-NL" dirty="0"/>
              <a:t>Rabobank</a:t>
            </a:r>
            <a:br>
              <a:rPr lang="nl-NL" dirty="0"/>
            </a:br>
            <a:r>
              <a:rPr lang="nl-NL" dirty="0" err="1"/>
              <a:t>day</a:t>
            </a:r>
            <a:r>
              <a:rPr lang="nl-NL" dirty="0"/>
              <a:t> 1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21E2F776-566E-CD4D-9554-34630B1BAE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Faculteit sociale wetenschappen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BF0F6F09-1D16-8D41-B2C5-3D02B8348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126"/>
            <a:r>
              <a:rPr lang="nl-NL" dirty="0">
                <a:solidFill>
                  <a:srgbClr val="000000"/>
                </a:solidFill>
              </a:rPr>
              <a:t>21 </a:t>
            </a:r>
            <a:r>
              <a:rPr lang="nl-NL" dirty="0" err="1">
                <a:solidFill>
                  <a:srgbClr val="000000"/>
                </a:solidFill>
              </a:rPr>
              <a:t>January</a:t>
            </a:r>
            <a:r>
              <a:rPr lang="nl-NL" dirty="0">
                <a:solidFill>
                  <a:srgbClr val="000000"/>
                </a:solidFill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1098098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51C79D-8505-1E43-B6E1-1AF9BEB09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Inference</a:t>
            </a:r>
            <a:r>
              <a:rPr lang="nl-NL" dirty="0"/>
              <a:t>:</a:t>
            </a:r>
            <a:br>
              <a:rPr lang="nl-NL" dirty="0"/>
            </a:br>
            <a:r>
              <a:rPr lang="nl-NL" dirty="0"/>
              <a:t>Using a small dataset </a:t>
            </a:r>
            <a:r>
              <a:rPr lang="nl-NL" dirty="0" err="1"/>
              <a:t>to</a:t>
            </a:r>
            <a:r>
              <a:rPr lang="nl-NL" dirty="0"/>
              <a:t> draw big </a:t>
            </a:r>
            <a:r>
              <a:rPr lang="nl-NL" dirty="0" err="1"/>
              <a:t>conclusions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5E6689-3CB3-2F42-9C65-FE67363F4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3104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/>
              <a:t>Consumer Price </a:t>
            </a:r>
            <a:r>
              <a:rPr lang="nl-NL" dirty="0" err="1"/>
              <a:t>Inflation</a:t>
            </a:r>
            <a:r>
              <a:rPr lang="nl-NL" dirty="0"/>
              <a:t>: </a:t>
            </a:r>
          </a:p>
          <a:p>
            <a:pPr>
              <a:buFontTx/>
              <a:buChar char="-"/>
            </a:pP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price</a:t>
            </a:r>
            <a:r>
              <a:rPr lang="nl-NL" dirty="0"/>
              <a:t> of a </a:t>
            </a:r>
            <a:r>
              <a:rPr lang="nl-NL" dirty="0" err="1"/>
              <a:t>weighted</a:t>
            </a:r>
            <a:r>
              <a:rPr lang="nl-NL" dirty="0"/>
              <a:t> </a:t>
            </a:r>
            <a:r>
              <a:rPr lang="nl-NL" dirty="0" err="1"/>
              <a:t>average</a:t>
            </a:r>
            <a:r>
              <a:rPr lang="nl-NL" dirty="0"/>
              <a:t> </a:t>
            </a:r>
            <a:r>
              <a:rPr lang="nl-NL" dirty="0">
                <a:hlinkClick r:id="rId2" tooltip="Market basket"/>
              </a:rPr>
              <a:t>market basket</a:t>
            </a:r>
            <a:r>
              <a:rPr lang="nl-NL" dirty="0"/>
              <a:t> of </a:t>
            </a:r>
            <a:r>
              <a:rPr lang="nl-NL" dirty="0">
                <a:hlinkClick r:id="rId3" tooltip="Goods"/>
              </a:rPr>
              <a:t>consumer goods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>
                <a:hlinkClick r:id="rId4" tooltip="Services marketing"/>
              </a:rPr>
              <a:t>services</a:t>
            </a:r>
            <a:r>
              <a:rPr lang="nl-NL" dirty="0"/>
              <a:t> </a:t>
            </a:r>
            <a:r>
              <a:rPr lang="nl-NL" dirty="0" err="1"/>
              <a:t>purchased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households</a:t>
            </a:r>
            <a:endParaRPr lang="nl-NL" b="1" dirty="0"/>
          </a:p>
          <a:p>
            <a:pPr marL="0" indent="0">
              <a:buNone/>
            </a:pPr>
            <a:endParaRPr lang="nl-NL" b="1" dirty="0"/>
          </a:p>
          <a:p>
            <a:pPr marL="0" indent="0">
              <a:buNone/>
            </a:pPr>
            <a:r>
              <a:rPr lang="nl-NL" b="1" dirty="0"/>
              <a:t>Market basket: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products</a:t>
            </a:r>
            <a:r>
              <a:rPr lang="nl-NL" dirty="0"/>
              <a:t>, but a </a:t>
            </a:r>
            <a:r>
              <a:rPr lang="nl-NL" i="1" dirty="0" err="1"/>
              <a:t>selection</a:t>
            </a:r>
            <a:endParaRPr lang="nl-NL" i="1" dirty="0"/>
          </a:p>
          <a:p>
            <a:pPr marL="0" indent="0">
              <a:buNone/>
            </a:pPr>
            <a:r>
              <a:rPr lang="nl-NL" b="1" dirty="0" err="1"/>
              <a:t>Weighted</a:t>
            </a:r>
            <a:r>
              <a:rPr lang="nl-NL" b="1" dirty="0"/>
              <a:t> </a:t>
            </a:r>
            <a:r>
              <a:rPr lang="nl-NL" b="1" dirty="0" err="1"/>
              <a:t>average</a:t>
            </a:r>
            <a:r>
              <a:rPr lang="nl-NL" b="1" dirty="0"/>
              <a:t>: </a:t>
            </a:r>
            <a:r>
              <a:rPr lang="nl-NL" dirty="0" err="1"/>
              <a:t>some</a:t>
            </a:r>
            <a:r>
              <a:rPr lang="nl-NL" dirty="0"/>
              <a:t> </a:t>
            </a:r>
            <a:r>
              <a:rPr lang="nl-NL" dirty="0" err="1"/>
              <a:t>products</a:t>
            </a:r>
            <a:r>
              <a:rPr lang="nl-NL" dirty="0"/>
              <a:t> more important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others</a:t>
            </a:r>
            <a:r>
              <a:rPr lang="nl-NL" dirty="0"/>
              <a:t>.</a:t>
            </a:r>
          </a:p>
          <a:p>
            <a:pPr marL="0" indent="0">
              <a:buNone/>
            </a:pP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a random </a:t>
            </a:r>
            <a:r>
              <a:rPr lang="nl-NL" dirty="0" err="1"/>
              <a:t>selection</a:t>
            </a:r>
            <a:r>
              <a:rPr lang="nl-NL" dirty="0"/>
              <a:t>, but a </a:t>
            </a:r>
            <a:r>
              <a:rPr lang="nl-NL" i="1" dirty="0" err="1"/>
              <a:t>weighted</a:t>
            </a:r>
            <a:r>
              <a:rPr lang="nl-NL" i="1" dirty="0"/>
              <a:t> </a:t>
            </a:r>
            <a:r>
              <a:rPr lang="nl-NL" i="1" dirty="0" err="1"/>
              <a:t>selection</a:t>
            </a:r>
            <a:endParaRPr lang="nl-NL" i="1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8999663-A514-BE46-B05E-FFCCB414F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4850" y="2735704"/>
            <a:ext cx="3737150" cy="231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10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2E142-1D3E-E14F-90C2-396879703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Sampling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inference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151DA25-7BB9-DD4A-9E3B-50C03FA76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b="1" dirty="0" err="1"/>
              <a:t>You</a:t>
            </a:r>
            <a:r>
              <a:rPr lang="nl-NL" b="1" dirty="0"/>
              <a:t> </a:t>
            </a:r>
            <a:r>
              <a:rPr lang="nl-NL" b="1" dirty="0" err="1"/>
              <a:t>hardly</a:t>
            </a:r>
            <a:r>
              <a:rPr lang="nl-NL" b="1" dirty="0"/>
              <a:t> ever have </a:t>
            </a:r>
            <a:r>
              <a:rPr lang="nl-NL" b="1" dirty="0" err="1"/>
              <a:t>all</a:t>
            </a:r>
            <a:r>
              <a:rPr lang="nl-NL" b="1" dirty="0"/>
              <a:t> </a:t>
            </a:r>
            <a:r>
              <a:rPr lang="nl-NL" b="1" dirty="0" err="1"/>
              <a:t>the</a:t>
            </a:r>
            <a:r>
              <a:rPr lang="nl-NL" b="1" dirty="0"/>
              <a:t> data</a:t>
            </a:r>
          </a:p>
          <a:p>
            <a:r>
              <a:rPr lang="nl-NL" dirty="0"/>
              <a:t>Sample of </a:t>
            </a:r>
            <a:r>
              <a:rPr lang="nl-NL" dirty="0" err="1"/>
              <a:t>people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Opinion polls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tell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voting</a:t>
            </a:r>
            <a:r>
              <a:rPr lang="nl-NL" dirty="0"/>
              <a:t> </a:t>
            </a:r>
            <a:r>
              <a:rPr lang="nl-NL" dirty="0" err="1"/>
              <a:t>behavior</a:t>
            </a:r>
            <a:r>
              <a:rPr lang="nl-NL" dirty="0"/>
              <a:t> in NL</a:t>
            </a:r>
          </a:p>
          <a:p>
            <a:r>
              <a:rPr lang="nl-NL" dirty="0"/>
              <a:t>Sample of </a:t>
            </a:r>
            <a:r>
              <a:rPr lang="nl-NL" dirty="0" err="1"/>
              <a:t>products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Product </a:t>
            </a:r>
            <a:r>
              <a:rPr lang="nl-NL" dirty="0" err="1"/>
              <a:t>prices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inform</a:t>
            </a:r>
            <a:r>
              <a:rPr lang="nl-NL" dirty="0"/>
              <a:t> CPI in NL</a:t>
            </a:r>
          </a:p>
          <a:p>
            <a:r>
              <a:rPr lang="nl-NL" dirty="0"/>
              <a:t>Sample of business</a:t>
            </a:r>
          </a:p>
          <a:p>
            <a:pPr lvl="1"/>
            <a:r>
              <a:rPr lang="nl-NL" dirty="0" err="1"/>
              <a:t>Investments</a:t>
            </a:r>
            <a:r>
              <a:rPr lang="nl-NL" dirty="0"/>
              <a:t>, output in NL</a:t>
            </a:r>
          </a:p>
          <a:p>
            <a:pPr lvl="1"/>
            <a:endParaRPr lang="nl-NL" dirty="0"/>
          </a:p>
          <a:p>
            <a:r>
              <a:rPr lang="nl-NL" dirty="0"/>
              <a:t>For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inference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:    sample &lt;-&gt; </a:t>
            </a:r>
            <a:r>
              <a:rPr lang="nl-NL" dirty="0" err="1"/>
              <a:t>population</a:t>
            </a:r>
            <a:r>
              <a:rPr lang="nl-NL" dirty="0"/>
              <a:t> (NL)</a:t>
            </a:r>
          </a:p>
        </p:txBody>
      </p:sp>
    </p:spTree>
    <p:extLst>
      <p:ext uri="{BB962C8B-B14F-4D97-AF65-F5344CB8AC3E}">
        <p14:creationId xmlns:p14="http://schemas.microsoft.com/office/powerpoint/2010/main" val="3859283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C491C-6948-D943-807A-D92D3F7D6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Inference</a:t>
            </a:r>
            <a:r>
              <a:rPr lang="nl-NL" dirty="0"/>
              <a:t> </a:t>
            </a:r>
            <a:r>
              <a:rPr lang="nl-NL" dirty="0" err="1"/>
              <a:t>under</a:t>
            </a:r>
            <a:r>
              <a:rPr lang="nl-NL" dirty="0"/>
              <a:t> a design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CA054D7-497C-804C-BFB9-55384E3BF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Ideally</a:t>
            </a:r>
            <a:r>
              <a:rPr lang="nl-NL" dirty="0"/>
              <a:t>: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exactly</a:t>
            </a:r>
            <a:r>
              <a:rPr lang="nl-NL" dirty="0"/>
              <a:t> </a:t>
            </a:r>
            <a:r>
              <a:rPr lang="nl-NL" dirty="0" err="1"/>
              <a:t>how</a:t>
            </a:r>
            <a:r>
              <a:rPr lang="nl-NL" dirty="0"/>
              <a:t> sample was </a:t>
            </a:r>
            <a:r>
              <a:rPr lang="nl-NL" dirty="0" err="1"/>
              <a:t>selected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population</a:t>
            </a:r>
            <a:r>
              <a:rPr lang="nl-NL" dirty="0"/>
              <a:t>.</a:t>
            </a:r>
          </a:p>
          <a:p>
            <a:endParaRPr lang="nl-NL" dirty="0"/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Simple random sample (a real </a:t>
            </a:r>
            <a:r>
              <a:rPr lang="nl-NL" dirty="0" err="1"/>
              <a:t>lottery</a:t>
            </a:r>
            <a:r>
              <a:rPr lang="nl-NL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Stratified</a:t>
            </a:r>
            <a:r>
              <a:rPr lang="nl-NL" dirty="0"/>
              <a:t> designs</a:t>
            </a:r>
          </a:p>
          <a:p>
            <a:pPr lvl="1"/>
            <a:r>
              <a:rPr lang="nl-NL" dirty="0" err="1"/>
              <a:t>Unequal</a:t>
            </a:r>
            <a:r>
              <a:rPr lang="nl-NL" dirty="0"/>
              <a:t> </a:t>
            </a:r>
            <a:r>
              <a:rPr lang="nl-NL" dirty="0" err="1"/>
              <a:t>selection</a:t>
            </a:r>
            <a:r>
              <a:rPr lang="nl-NL" dirty="0"/>
              <a:t> </a:t>
            </a:r>
            <a:r>
              <a:rPr lang="nl-NL" dirty="0" err="1"/>
              <a:t>probabilities</a:t>
            </a:r>
            <a:r>
              <a:rPr lang="nl-NL" dirty="0"/>
              <a:t>, but </a:t>
            </a:r>
            <a:r>
              <a:rPr lang="nl-NL" dirty="0" err="1"/>
              <a:t>still</a:t>
            </a:r>
            <a:r>
              <a:rPr lang="nl-NL" dirty="0"/>
              <a:t> </a:t>
            </a:r>
            <a:r>
              <a:rPr lang="nl-NL" dirty="0" err="1"/>
              <a:t>known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90287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C8DF71-9649-1647-AAD4-00CDB6C16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Design-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inference</a:t>
            </a:r>
            <a:r>
              <a:rPr lang="nl-NL" dirty="0"/>
              <a:t> (1): </a:t>
            </a:r>
            <a:br>
              <a:rPr lang="nl-NL" dirty="0"/>
            </a:br>
            <a:r>
              <a:rPr lang="nl-NL" dirty="0"/>
              <a:t>Simple Random Sampling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F4D834C-AA1A-4544-B877-7A1AF214A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86862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l-NL" dirty="0"/>
              <a:t>“Real </a:t>
            </a:r>
            <a:r>
              <a:rPr lang="nl-NL" dirty="0" err="1"/>
              <a:t>lottery</a:t>
            </a:r>
            <a:r>
              <a:rPr lang="nl-NL" dirty="0"/>
              <a:t>”</a:t>
            </a:r>
          </a:p>
          <a:p>
            <a:pPr marL="0" indent="0">
              <a:buNone/>
            </a:pPr>
            <a:r>
              <a:rPr lang="nl-NL" dirty="0" err="1"/>
              <a:t>Equal</a:t>
            </a:r>
            <a:r>
              <a:rPr lang="nl-NL" dirty="0"/>
              <a:t> chance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everyone</a:t>
            </a:r>
            <a:r>
              <a:rPr lang="nl-NL" dirty="0"/>
              <a:t> in </a:t>
            </a:r>
            <a:r>
              <a:rPr lang="nl-NL" dirty="0" err="1"/>
              <a:t>population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selected</a:t>
            </a:r>
            <a:endParaRPr lang="nl-NL" dirty="0"/>
          </a:p>
          <a:p>
            <a:pPr lvl="1"/>
            <a:r>
              <a:rPr lang="nl-NL" dirty="0"/>
              <a:t>In long run, </a:t>
            </a:r>
            <a:r>
              <a:rPr lang="nl-NL" dirty="0" err="1"/>
              <a:t>the</a:t>
            </a:r>
            <a:r>
              <a:rPr lang="nl-NL" dirty="0"/>
              <a:t> sample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exactly</a:t>
            </a:r>
            <a:r>
              <a:rPr lang="nl-NL" dirty="0"/>
              <a:t> </a:t>
            </a:r>
            <a:r>
              <a:rPr lang="nl-NL" dirty="0" err="1"/>
              <a:t>resemble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population</a:t>
            </a:r>
            <a:endParaRPr lang="nl-NL" dirty="0"/>
          </a:p>
          <a:p>
            <a:pPr lvl="2"/>
            <a:r>
              <a:rPr lang="nl-NL" dirty="0"/>
              <a:t>On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possible</a:t>
            </a:r>
            <a:r>
              <a:rPr lang="nl-NL" dirty="0"/>
              <a:t> </a:t>
            </a:r>
            <a:r>
              <a:rPr lang="nl-NL" dirty="0" err="1"/>
              <a:t>statistics</a:t>
            </a:r>
            <a:r>
              <a:rPr lang="nl-NL" dirty="0"/>
              <a:t>!</a:t>
            </a:r>
          </a:p>
          <a:p>
            <a:pPr lvl="2"/>
            <a:r>
              <a:rPr lang="nl-NL" dirty="0" err="1"/>
              <a:t>Inference</a:t>
            </a:r>
            <a:r>
              <a:rPr lang="nl-NL" dirty="0"/>
              <a:t> is easy</a:t>
            </a:r>
          </a:p>
          <a:p>
            <a:pPr lvl="1"/>
            <a:r>
              <a:rPr lang="nl-NL" dirty="0"/>
              <a:t>In 1 sample, </a:t>
            </a:r>
            <a:r>
              <a:rPr lang="nl-NL" dirty="0" err="1"/>
              <a:t>some</a:t>
            </a:r>
            <a:r>
              <a:rPr lang="nl-NL" dirty="0"/>
              <a:t> </a:t>
            </a:r>
            <a:r>
              <a:rPr lang="nl-NL" dirty="0" err="1"/>
              <a:t>uncertainty</a:t>
            </a:r>
            <a:endParaRPr lang="nl-NL" dirty="0"/>
          </a:p>
          <a:p>
            <a:pPr lvl="1"/>
            <a:r>
              <a:rPr lang="nl-NL" dirty="0"/>
              <a:t>The </a:t>
            </a:r>
            <a:r>
              <a:rPr lang="nl-NL" dirty="0" err="1"/>
              <a:t>larger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sample </a:t>
            </a:r>
            <a:r>
              <a:rPr lang="nl-NL" dirty="0" err="1"/>
              <a:t>size</a:t>
            </a:r>
            <a:r>
              <a:rPr lang="nl-NL" dirty="0"/>
              <a:t>,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lower</a:t>
            </a:r>
            <a:r>
              <a:rPr lang="nl-NL" dirty="0"/>
              <a:t> </a:t>
            </a:r>
            <a:r>
              <a:rPr lang="nl-NL" dirty="0" err="1"/>
              <a:t>uncertainty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Example</a:t>
            </a:r>
            <a:r>
              <a:rPr lang="nl-NL" dirty="0"/>
              <a:t>: a </a:t>
            </a:r>
            <a:r>
              <a:rPr lang="nl-NL" dirty="0" err="1"/>
              <a:t>simple</a:t>
            </a:r>
            <a:r>
              <a:rPr lang="nl-NL" dirty="0"/>
              <a:t> random sample of account </a:t>
            </a:r>
            <a:r>
              <a:rPr lang="nl-NL" dirty="0" err="1"/>
              <a:t>holders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CF3955C-45CB-E340-8012-7651104F6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565" y="2053652"/>
            <a:ext cx="4781364" cy="284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C8DF71-9649-1647-AAD4-00CDB6C16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Design-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inference</a:t>
            </a:r>
            <a:r>
              <a:rPr lang="nl-NL" dirty="0"/>
              <a:t> (1): </a:t>
            </a:r>
            <a:br>
              <a:rPr lang="nl-NL" dirty="0"/>
            </a:br>
            <a:r>
              <a:rPr lang="nl-NL" dirty="0"/>
              <a:t>Simple Random Sampling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Margin</a:t>
            </a:r>
            <a:r>
              <a:rPr lang="nl-NL" dirty="0"/>
              <a:t> of error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CF3955C-45CB-E340-8012-7651104F6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506" y="1910217"/>
            <a:ext cx="8047800" cy="479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4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9B3913-4D4E-7641-AAE5-B47732A1A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Intermezzo: The </a:t>
            </a:r>
            <a:r>
              <a:rPr lang="nl-NL" dirty="0" err="1"/>
              <a:t>idea</a:t>
            </a:r>
            <a:r>
              <a:rPr lang="nl-NL" dirty="0"/>
              <a:t> of </a:t>
            </a:r>
            <a:r>
              <a:rPr lang="nl-NL" dirty="0" err="1"/>
              <a:t>testing</a:t>
            </a:r>
            <a:r>
              <a:rPr lang="nl-NL" dirty="0"/>
              <a:t> in </a:t>
            </a:r>
            <a:r>
              <a:rPr lang="nl-NL" dirty="0" err="1"/>
              <a:t>inference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4A1E2BB-5CC5-3E4C-B8EB-EE3380A3D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/>
              <a:t>% of </a:t>
            </a:r>
            <a:r>
              <a:rPr lang="nl-NL" dirty="0" err="1"/>
              <a:t>unemployed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Netherlands</a:t>
            </a:r>
          </a:p>
          <a:p>
            <a:pPr lvl="1"/>
            <a:r>
              <a:rPr lang="nl-NL" dirty="0"/>
              <a:t>Q4 – 2021: 2.8%</a:t>
            </a:r>
          </a:p>
          <a:p>
            <a:pPr lvl="1"/>
            <a:r>
              <a:rPr lang="nl-NL" dirty="0"/>
              <a:t>Q1 – 2022 : ???</a:t>
            </a:r>
          </a:p>
          <a:p>
            <a:pPr marL="0" indent="0">
              <a:buNone/>
            </a:pPr>
            <a:endParaRPr lang="nl-NL" dirty="0"/>
          </a:p>
          <a:p>
            <a:r>
              <a:rPr lang="nl-NL" dirty="0"/>
              <a:t>Sample 1 (n=100): 2.5%</a:t>
            </a:r>
          </a:p>
          <a:p>
            <a:pPr lvl="1"/>
            <a:r>
              <a:rPr lang="nl-NL" dirty="0"/>
              <a:t>Standard error (</a:t>
            </a:r>
            <a:r>
              <a:rPr lang="nl-NL" dirty="0" err="1"/>
              <a:t>s.e</a:t>
            </a:r>
            <a:r>
              <a:rPr lang="nl-NL" dirty="0"/>
              <a:t>.): p(1-p)/√n -&gt; (.025*.975)/ √100 = .002 (0.2%)</a:t>
            </a:r>
          </a:p>
          <a:p>
            <a:pPr lvl="1"/>
            <a:r>
              <a:rPr lang="nl-NL" dirty="0"/>
              <a:t>95% </a:t>
            </a:r>
            <a:r>
              <a:rPr lang="nl-NL" dirty="0" err="1"/>
              <a:t>Confidence</a:t>
            </a:r>
            <a:r>
              <a:rPr lang="nl-NL" dirty="0"/>
              <a:t> Interval: 2.5 +- 1.96*0.2. </a:t>
            </a:r>
            <a:r>
              <a:rPr lang="nl-NL" dirty="0">
                <a:solidFill>
                  <a:srgbClr val="FF0000"/>
                </a:solidFill>
              </a:rPr>
              <a:t>[2.1;2.9]</a:t>
            </a:r>
          </a:p>
          <a:p>
            <a:pPr lvl="1"/>
            <a:r>
              <a:rPr lang="nl-NL" dirty="0" err="1"/>
              <a:t>Confidence</a:t>
            </a:r>
            <a:r>
              <a:rPr lang="nl-NL" dirty="0"/>
              <a:t> </a:t>
            </a:r>
            <a:r>
              <a:rPr lang="nl-NL" dirty="0" err="1"/>
              <a:t>overlaps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Q4: </a:t>
            </a:r>
            <a:r>
              <a:rPr lang="nl-NL" dirty="0">
                <a:solidFill>
                  <a:srgbClr val="FF0000"/>
                </a:solidFill>
              </a:rPr>
              <a:t>no </a:t>
            </a:r>
            <a:r>
              <a:rPr lang="nl-NL" dirty="0" err="1">
                <a:solidFill>
                  <a:srgbClr val="FF0000"/>
                </a:solidFill>
              </a:rPr>
              <a:t>certain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decline</a:t>
            </a:r>
            <a:r>
              <a:rPr lang="nl-NL" dirty="0">
                <a:solidFill>
                  <a:srgbClr val="FF0000"/>
                </a:solidFill>
              </a:rPr>
              <a:t> in </a:t>
            </a:r>
            <a:r>
              <a:rPr lang="nl-NL" dirty="0" err="1">
                <a:solidFill>
                  <a:srgbClr val="FF0000"/>
                </a:solidFill>
              </a:rPr>
              <a:t>employment</a:t>
            </a:r>
            <a:endParaRPr lang="nl-NL" dirty="0">
              <a:solidFill>
                <a:srgbClr val="FF0000"/>
              </a:solidFill>
            </a:endParaRPr>
          </a:p>
          <a:p>
            <a:r>
              <a:rPr lang="nl-NL" dirty="0"/>
              <a:t>Sample 2 (n=1000): 2.5%</a:t>
            </a:r>
          </a:p>
          <a:p>
            <a:pPr lvl="1"/>
            <a:r>
              <a:rPr lang="nl-NL" dirty="0"/>
              <a:t>Standard error: p(1-p)/√n -&gt; (.025*.975)/ √1000 = .0008 (.08%)</a:t>
            </a:r>
          </a:p>
          <a:p>
            <a:pPr lvl="1"/>
            <a:r>
              <a:rPr lang="nl-NL" dirty="0"/>
              <a:t>95% </a:t>
            </a:r>
            <a:r>
              <a:rPr lang="nl-NL" dirty="0" err="1"/>
              <a:t>Confidence</a:t>
            </a:r>
            <a:r>
              <a:rPr lang="nl-NL" dirty="0"/>
              <a:t> Interval: 2.5 +- 1.96*0.08 </a:t>
            </a:r>
            <a:r>
              <a:rPr lang="nl-NL" dirty="0">
                <a:solidFill>
                  <a:srgbClr val="FF0000"/>
                </a:solidFill>
              </a:rPr>
              <a:t>[2.34;2.66] -&gt; </a:t>
            </a:r>
            <a:r>
              <a:rPr lang="nl-NL" dirty="0" err="1">
                <a:solidFill>
                  <a:srgbClr val="FF0000"/>
                </a:solidFill>
              </a:rPr>
              <a:t>decline</a:t>
            </a:r>
            <a:r>
              <a:rPr lang="nl-NL" dirty="0">
                <a:solidFill>
                  <a:srgbClr val="FF0000"/>
                </a:solidFill>
              </a:rPr>
              <a:t>!</a:t>
            </a:r>
          </a:p>
          <a:p>
            <a:r>
              <a:rPr lang="nl-NL" dirty="0"/>
              <a:t>(EBB in 2020. n=45000: </a:t>
            </a:r>
            <a:r>
              <a:rPr lang="nl-NL" dirty="0" err="1"/>
              <a:t>s.e</a:t>
            </a:r>
            <a:r>
              <a:rPr lang="nl-NL" dirty="0"/>
              <a:t>. = .0001)</a:t>
            </a:r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5940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C8DF71-9649-1647-AAD4-00CDB6C16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Design-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inference</a:t>
            </a:r>
            <a:r>
              <a:rPr lang="nl-NL" dirty="0"/>
              <a:t> (2): </a:t>
            </a:r>
            <a:br>
              <a:rPr lang="nl-NL" dirty="0"/>
            </a:br>
            <a:r>
              <a:rPr lang="nl-NL" dirty="0" err="1"/>
              <a:t>Stratified</a:t>
            </a:r>
            <a:r>
              <a:rPr lang="nl-NL" dirty="0"/>
              <a:t> designs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F4D834C-AA1A-4544-B877-7A1AF214A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/>
              <a:t>Example</a:t>
            </a:r>
            <a:r>
              <a:rPr lang="nl-NL" dirty="0"/>
              <a:t>: CPI</a:t>
            </a:r>
          </a:p>
          <a:p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products</a:t>
            </a:r>
            <a:r>
              <a:rPr lang="nl-NL" dirty="0"/>
              <a:t> </a:t>
            </a:r>
            <a:r>
              <a:rPr lang="nl-NL" dirty="0" err="1"/>
              <a:t>should</a:t>
            </a:r>
            <a:r>
              <a:rPr lang="nl-NL" dirty="0"/>
              <a:t> get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equal</a:t>
            </a:r>
            <a:r>
              <a:rPr lang="nl-NL" dirty="0"/>
              <a:t> </a:t>
            </a:r>
            <a:r>
              <a:rPr lang="nl-NL" dirty="0" err="1"/>
              <a:t>weight</a:t>
            </a:r>
            <a:r>
              <a:rPr lang="nl-NL" dirty="0"/>
              <a:t>!</a:t>
            </a:r>
          </a:p>
          <a:p>
            <a:r>
              <a:rPr lang="nl-NL" dirty="0" err="1"/>
              <a:t>Products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people</a:t>
            </a:r>
            <a:r>
              <a:rPr lang="nl-NL" dirty="0"/>
              <a:t> </a:t>
            </a:r>
            <a:r>
              <a:rPr lang="nl-NL" dirty="0" err="1"/>
              <a:t>spend</a:t>
            </a:r>
            <a:r>
              <a:rPr lang="nl-NL" dirty="0"/>
              <a:t> </a:t>
            </a:r>
            <a:r>
              <a:rPr lang="nl-NL" dirty="0" err="1"/>
              <a:t>lots</a:t>
            </a:r>
            <a:r>
              <a:rPr lang="nl-NL" dirty="0"/>
              <a:t> on, </a:t>
            </a:r>
            <a:r>
              <a:rPr lang="nl-NL" dirty="0" err="1"/>
              <a:t>should</a:t>
            </a:r>
            <a:r>
              <a:rPr lang="nl-NL" dirty="0"/>
              <a:t> </a:t>
            </a:r>
            <a:r>
              <a:rPr lang="nl-NL" dirty="0" err="1"/>
              <a:t>compose</a:t>
            </a:r>
            <a:r>
              <a:rPr lang="nl-NL" dirty="0"/>
              <a:t> a </a:t>
            </a:r>
            <a:r>
              <a:rPr lang="nl-NL" dirty="0" err="1"/>
              <a:t>higher</a:t>
            </a:r>
            <a:r>
              <a:rPr lang="nl-NL" dirty="0"/>
              <a:t> </a:t>
            </a:r>
            <a:r>
              <a:rPr lang="nl-NL" dirty="0" err="1"/>
              <a:t>proportion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basket</a:t>
            </a:r>
          </a:p>
          <a:p>
            <a:pPr lvl="1"/>
            <a:r>
              <a:rPr lang="nl-NL" dirty="0"/>
              <a:t>Rent, </a:t>
            </a:r>
            <a:r>
              <a:rPr lang="nl-NL" dirty="0" err="1"/>
              <a:t>Groceries</a:t>
            </a:r>
            <a:r>
              <a:rPr lang="nl-NL" dirty="0"/>
              <a:t>, energy, </a:t>
            </a:r>
            <a:r>
              <a:rPr lang="nl-NL" dirty="0" err="1"/>
              <a:t>insurance</a:t>
            </a:r>
            <a:endParaRPr lang="nl-NL" dirty="0"/>
          </a:p>
          <a:p>
            <a:r>
              <a:rPr lang="nl-NL" dirty="0"/>
              <a:t>Sample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unequal</a:t>
            </a:r>
            <a:r>
              <a:rPr lang="nl-NL" dirty="0"/>
              <a:t> </a:t>
            </a:r>
            <a:r>
              <a:rPr lang="nl-NL" dirty="0" err="1"/>
              <a:t>weights</a:t>
            </a:r>
            <a:r>
              <a:rPr lang="nl-NL" dirty="0"/>
              <a:t> - </a:t>
            </a:r>
            <a:r>
              <a:rPr lang="nl-NL" dirty="0" err="1"/>
              <a:t>stratification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Example</a:t>
            </a:r>
            <a:r>
              <a:rPr lang="nl-NL" dirty="0"/>
              <a:t>: sample </a:t>
            </a:r>
            <a:r>
              <a:rPr lang="nl-NL" dirty="0" err="1"/>
              <a:t>stratified</a:t>
            </a:r>
            <a:r>
              <a:rPr lang="nl-NL" dirty="0"/>
              <a:t> on </a:t>
            </a:r>
            <a:r>
              <a:rPr lang="nl-NL" dirty="0" err="1"/>
              <a:t>activity</a:t>
            </a:r>
            <a:r>
              <a:rPr lang="nl-NL" dirty="0"/>
              <a:t> of account</a:t>
            </a: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38208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C8DF71-9649-1647-AAD4-00CDB6C16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Design-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inference</a:t>
            </a:r>
            <a:r>
              <a:rPr lang="nl-NL" dirty="0"/>
              <a:t> (3): </a:t>
            </a:r>
            <a:br>
              <a:rPr lang="nl-NL" dirty="0"/>
            </a:b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F4D834C-AA1A-4544-B877-7A1AF214A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A BIG </a:t>
            </a:r>
            <a:r>
              <a:rPr lang="nl-NL" dirty="0" err="1"/>
              <a:t>problem</a:t>
            </a:r>
            <a:r>
              <a:rPr lang="nl-NL" dirty="0"/>
              <a:t>:</a:t>
            </a:r>
          </a:p>
          <a:p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often</a:t>
            </a:r>
            <a:r>
              <a:rPr lang="nl-NL" dirty="0"/>
              <a:t>, no control over sampling design</a:t>
            </a:r>
          </a:p>
          <a:p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just</a:t>
            </a:r>
            <a:r>
              <a:rPr lang="nl-NL" dirty="0"/>
              <a:t> have </a:t>
            </a:r>
            <a:r>
              <a:rPr lang="nl-NL" dirty="0" err="1"/>
              <a:t>to</a:t>
            </a:r>
            <a:r>
              <a:rPr lang="nl-NL" dirty="0"/>
              <a:t> deal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data </a:t>
            </a:r>
            <a:r>
              <a:rPr lang="nl-NL" dirty="0" err="1"/>
              <a:t>you</a:t>
            </a:r>
            <a:r>
              <a:rPr lang="nl-NL" dirty="0"/>
              <a:t> get</a:t>
            </a:r>
          </a:p>
          <a:p>
            <a:r>
              <a:rPr lang="nl-NL" dirty="0" err="1"/>
              <a:t>Unclear</a:t>
            </a:r>
            <a:r>
              <a:rPr lang="nl-NL" dirty="0"/>
              <a:t>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matches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population</a:t>
            </a:r>
            <a:endParaRPr lang="nl-NL" dirty="0"/>
          </a:p>
          <a:p>
            <a:r>
              <a:rPr lang="nl-NL" dirty="0" err="1"/>
              <a:t>Difference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sample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population</a:t>
            </a:r>
            <a:r>
              <a:rPr lang="nl-NL" dirty="0"/>
              <a:t>?</a:t>
            </a:r>
          </a:p>
          <a:p>
            <a:pPr lvl="1"/>
            <a:r>
              <a:rPr lang="nl-NL" dirty="0" err="1"/>
              <a:t>Possible</a:t>
            </a:r>
            <a:r>
              <a:rPr lang="nl-NL" dirty="0"/>
              <a:t> bias</a:t>
            </a:r>
          </a:p>
          <a:p>
            <a:pPr lvl="1"/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DA43BF2-FBA4-BC44-94B2-3F70E4A42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817" y="1491520"/>
            <a:ext cx="3737150" cy="231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23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C8DF71-9649-1647-AAD4-00CDB6C16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Model-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inference</a:t>
            </a:r>
            <a:r>
              <a:rPr lang="nl-NL" dirty="0"/>
              <a:t> (3): </a:t>
            </a:r>
            <a:br>
              <a:rPr lang="nl-NL" dirty="0"/>
            </a:b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F4D834C-AA1A-4544-B877-7A1AF214A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Statistical model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describe</a:t>
            </a:r>
            <a:r>
              <a:rPr lang="nl-NL" dirty="0"/>
              <a:t> </a:t>
            </a:r>
            <a:r>
              <a:rPr lang="nl-NL" dirty="0" err="1"/>
              <a:t>reality</a:t>
            </a:r>
            <a:endParaRPr lang="nl-NL" dirty="0"/>
          </a:p>
          <a:p>
            <a:pPr lvl="1"/>
            <a:r>
              <a:rPr lang="nl-NL" dirty="0"/>
              <a:t>“</a:t>
            </a:r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inflation</a:t>
            </a:r>
            <a:r>
              <a:rPr lang="nl-NL" dirty="0"/>
              <a:t> </a:t>
            </a:r>
            <a:r>
              <a:rPr lang="nl-NL" dirty="0" err="1"/>
              <a:t>rate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Netherlands”?</a:t>
            </a:r>
          </a:p>
          <a:p>
            <a:r>
              <a:rPr lang="nl-NL" dirty="0" err="1"/>
              <a:t>Sometimes</a:t>
            </a:r>
            <a:r>
              <a:rPr lang="nl-NL" dirty="0"/>
              <a:t> </a:t>
            </a:r>
            <a:r>
              <a:rPr lang="nl-NL" dirty="0" err="1"/>
              <a:t>inference</a:t>
            </a:r>
            <a:r>
              <a:rPr lang="nl-NL" dirty="0"/>
              <a:t> more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variation</a:t>
            </a:r>
            <a:endParaRPr lang="nl-NL" dirty="0"/>
          </a:p>
          <a:p>
            <a:pPr lvl="1"/>
            <a:r>
              <a:rPr lang="nl-NL" dirty="0"/>
              <a:t>“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determines</a:t>
            </a:r>
            <a:r>
              <a:rPr lang="nl-NL" dirty="0"/>
              <a:t> </a:t>
            </a:r>
            <a:r>
              <a:rPr lang="nl-NL" dirty="0" err="1"/>
              <a:t>variations</a:t>
            </a:r>
            <a:r>
              <a:rPr lang="nl-NL" dirty="0"/>
              <a:t> in house </a:t>
            </a:r>
            <a:r>
              <a:rPr lang="nl-NL" dirty="0" err="1"/>
              <a:t>prices</a:t>
            </a:r>
            <a:r>
              <a:rPr lang="nl-NL" dirty="0"/>
              <a:t>”?</a:t>
            </a:r>
          </a:p>
          <a:p>
            <a:endParaRPr lang="nl-NL" dirty="0"/>
          </a:p>
          <a:p>
            <a:r>
              <a:rPr lang="nl-NL" dirty="0" err="1"/>
              <a:t>Many</a:t>
            </a:r>
            <a:r>
              <a:rPr lang="nl-NL" dirty="0"/>
              <a:t>, </a:t>
            </a:r>
            <a:r>
              <a:rPr lang="nl-NL" dirty="0" err="1"/>
              <a:t>many</a:t>
            </a:r>
            <a:r>
              <a:rPr lang="nl-NL" dirty="0"/>
              <a:t> different </a:t>
            </a:r>
            <a:r>
              <a:rPr lang="nl-NL" dirty="0" err="1"/>
              <a:t>statistical</a:t>
            </a:r>
            <a:r>
              <a:rPr lang="nl-NL" dirty="0"/>
              <a:t> </a:t>
            </a:r>
            <a:r>
              <a:rPr lang="nl-NL" dirty="0" err="1"/>
              <a:t>models</a:t>
            </a:r>
            <a:endParaRPr lang="nl-NL" dirty="0"/>
          </a:p>
          <a:p>
            <a:r>
              <a:rPr lang="nl-NL" dirty="0" err="1"/>
              <a:t>Today</a:t>
            </a:r>
            <a:r>
              <a:rPr lang="nl-NL" dirty="0"/>
              <a:t>: </a:t>
            </a:r>
            <a:r>
              <a:rPr lang="nl-NL" dirty="0" err="1"/>
              <a:t>Regression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DA43BF2-FBA4-BC44-94B2-3F70E4A42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086" y="1476530"/>
            <a:ext cx="3737150" cy="231598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870F789-EA60-7D48-B0C8-77BE14C18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397" y="4067336"/>
            <a:ext cx="3743377" cy="224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402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795EA-3F21-4A79-9820-74FF3A4F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Regression: overview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F67AF2-9614-4CA8-B969-EBD7145E84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73620" y="1636438"/>
                <a:ext cx="8988972" cy="4351338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b="0" dirty="0"/>
                  <a:t>Where,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 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the </a:t>
                </a:r>
                <a:r>
                  <a:rPr lang="en-US" dirty="0">
                    <a:solidFill>
                      <a:schemeClr val="accent1"/>
                    </a:solidFill>
                  </a:rPr>
                  <a:t>function</a:t>
                </a:r>
                <a:r>
                  <a:rPr lang="en-US" dirty="0"/>
                  <a:t> relates the predictors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with the outcome variable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600" i="1" dirty="0">
                    <a:solidFill>
                      <a:schemeClr val="accent1"/>
                    </a:solidFill>
                  </a:rPr>
                  <a:t> </a:t>
                </a:r>
                <a:r>
                  <a:rPr lang="en-US" i="1" dirty="0"/>
                  <a:t>,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dirty="0">
                    <a:solidFill>
                      <a:schemeClr val="accent1"/>
                    </a:solidFill>
                  </a:rPr>
                  <a:t>irreducible error</a:t>
                </a:r>
                <a:r>
                  <a:rPr lang="en-US" dirty="0"/>
                  <a:t>.</a:t>
                </a:r>
              </a:p>
              <a:p>
                <a:pPr marL="0" indent="0" algn="ctr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Example: explain house prices (y) with floor surface (m</a:t>
                </a:r>
                <a:r>
                  <a:rPr lang="en-US" i="1" baseline="30000" dirty="0"/>
                  <a:t>2</a:t>
                </a:r>
                <a:r>
                  <a:rPr lang="en-US" i="1" dirty="0"/>
                  <a:t>).</a:t>
                </a:r>
                <a:endParaRPr lang="en-US" i="1" baseline="30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F67AF2-9614-4CA8-B969-EBD7145E84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3620" y="1636438"/>
                <a:ext cx="8988972" cy="4351338"/>
              </a:xfrm>
              <a:blipFill>
                <a:blip r:embed="rId2"/>
                <a:stretch>
                  <a:fillRect l="-141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409BC-D05B-498A-8565-2D02B6A0E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63C07-4CAC-944C-9493-DCD27B672D79}" type="slidenum">
              <a:rPr lang="nl-NL" smtClean="0"/>
              <a:t>19</a:t>
            </a:fld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41B5A4-2832-4410-8930-2A32694D5801}"/>
                  </a:ext>
                </a:extLst>
              </p:cNvPr>
              <p:cNvSpPr txBox="1"/>
              <p:nvPr/>
            </p:nvSpPr>
            <p:spPr>
              <a:xfrm>
                <a:off x="4933534" y="2101302"/>
                <a:ext cx="245458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741B5A4-2832-4410-8930-2A32694D5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534" y="2101302"/>
                <a:ext cx="2454582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6904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D82D2-597F-4A5A-AD68-ADEBEF241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meetings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9F220-2CD0-4D35-9A4B-CB058FD08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January 21		Basics of modern statistics; Inference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February 11		How to determine cut-off values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March 11		Classifications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March 25		Distributions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April 8		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68305-C253-42DC-B683-1827FC82F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163C07-4CAC-944C-9493-DCD27B672D79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5222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0D989-7426-40DE-A6A4-DF91CBCA9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goals of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0D8DF-45D7-4A89-B10C-9F90EF151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Prediction</a:t>
            </a:r>
            <a:r>
              <a:rPr lang="en-US" dirty="0"/>
              <a:t>: the goal is to obtain accurate predictions of </a:t>
            </a:r>
            <a:r>
              <a:rPr lang="en-US" i="1" dirty="0"/>
              <a:t>y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Given </a:t>
            </a:r>
            <a:r>
              <a:rPr lang="en-US" i="1" dirty="0"/>
              <a:t>x</a:t>
            </a:r>
            <a:r>
              <a:rPr lang="en-US" dirty="0"/>
              <a:t> and </a:t>
            </a:r>
            <a:r>
              <a:rPr lang="en-US" i="1" dirty="0"/>
              <a:t>y</a:t>
            </a:r>
            <a:r>
              <a:rPr lang="en-US" dirty="0"/>
              <a:t>, work out </a:t>
            </a:r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); use </a:t>
            </a:r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 to predict values of </a:t>
            </a:r>
            <a:r>
              <a:rPr lang="en-US" i="1" dirty="0"/>
              <a:t>y</a:t>
            </a:r>
            <a:endParaRPr lang="en-US" dirty="0"/>
          </a:p>
          <a:p>
            <a:pPr lvl="1"/>
            <a:r>
              <a:rPr lang="en-US" dirty="0"/>
              <a:t>“engineering mindset”: </a:t>
            </a:r>
            <a:r>
              <a:rPr lang="en-US" i="1" dirty="0">
                <a:solidFill>
                  <a:schemeClr val="accent1"/>
                </a:solidFill>
              </a:rPr>
              <a:t>A </a:t>
            </a:r>
            <a:r>
              <a:rPr lang="en-US" i="1" dirty="0">
                <a:solidFill>
                  <a:schemeClr val="accent1"/>
                </a:solidFill>
                <a:sym typeface="Wingdings"/>
              </a:rPr>
              <a:t> B, focus on reaching B</a:t>
            </a:r>
            <a:endParaRPr lang="en-US" i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Inference</a:t>
            </a:r>
            <a:r>
              <a:rPr lang="en-US" dirty="0"/>
              <a:t>: the goal is to understand the process that relates </a:t>
            </a:r>
            <a:r>
              <a:rPr lang="en-US" i="1" dirty="0"/>
              <a:t>x</a:t>
            </a:r>
            <a:r>
              <a:rPr lang="en-US" dirty="0"/>
              <a:t> and </a:t>
            </a:r>
            <a:r>
              <a:rPr lang="en-US" i="1" dirty="0"/>
              <a:t>y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“Is </a:t>
            </a:r>
            <a:r>
              <a:rPr lang="en-US" i="1" dirty="0"/>
              <a:t>x </a:t>
            </a:r>
            <a:r>
              <a:rPr lang="en-US" dirty="0"/>
              <a:t>related to </a:t>
            </a:r>
            <a:r>
              <a:rPr lang="en-US" i="1" dirty="0"/>
              <a:t>y</a:t>
            </a:r>
            <a:r>
              <a:rPr lang="en-US" dirty="0"/>
              <a:t>?”</a:t>
            </a:r>
          </a:p>
          <a:p>
            <a:pPr lvl="1"/>
            <a:r>
              <a:rPr lang="en-US" dirty="0"/>
              <a:t>“How is </a:t>
            </a:r>
            <a:r>
              <a:rPr lang="en-US" i="1" dirty="0"/>
              <a:t>x </a:t>
            </a:r>
            <a:r>
              <a:rPr lang="en-US" dirty="0"/>
              <a:t>related to </a:t>
            </a:r>
            <a:r>
              <a:rPr lang="en-US" i="1" dirty="0"/>
              <a:t>y</a:t>
            </a:r>
            <a:r>
              <a:rPr lang="en-US" dirty="0"/>
              <a:t>?”</a:t>
            </a:r>
          </a:p>
          <a:p>
            <a:pPr lvl="1"/>
            <a:r>
              <a:rPr lang="en-US" dirty="0"/>
              <a:t>“How precise are parameters of f(x) estimated from the data?”</a:t>
            </a:r>
          </a:p>
          <a:p>
            <a:pPr lvl="1"/>
            <a:r>
              <a:rPr lang="en-US" dirty="0"/>
              <a:t>“scientific mindset”: </a:t>
            </a:r>
            <a:r>
              <a:rPr lang="en-US" i="1" dirty="0">
                <a:solidFill>
                  <a:schemeClr val="accent1"/>
                </a:solidFill>
              </a:rPr>
              <a:t>A </a:t>
            </a:r>
            <a:r>
              <a:rPr lang="en-US" i="1" dirty="0">
                <a:solidFill>
                  <a:schemeClr val="accent1"/>
                </a:solidFill>
                <a:sym typeface="Wingdings"/>
              </a:rPr>
              <a:t> B, focus on ””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44932-5623-42E4-B54A-FA33E64B3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63C07-4CAC-944C-9493-DCD27B672D79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835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795EA-3F21-4A79-9820-74FF3A4F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Regression: overview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F67AF2-9614-4CA8-B969-EBD7145E84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2356"/>
                <a:ext cx="10515600" cy="45307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i="1" dirty="0"/>
                  <a:t>y</a:t>
                </a:r>
                <a:r>
                  <a:rPr lang="en-US" sz="2400" dirty="0"/>
                  <a:t>:	Observed outcome;</a:t>
                </a:r>
              </a:p>
              <a:p>
                <a:pPr marL="0" indent="0">
                  <a:buNone/>
                </a:pPr>
                <a:r>
                  <a:rPr lang="en-US" sz="2400" i="1" dirty="0"/>
                  <a:t>x</a:t>
                </a:r>
                <a:r>
                  <a:rPr lang="en-US" sz="2400" dirty="0"/>
                  <a:t>: 	Observed predictor(s);</a:t>
                </a:r>
              </a:p>
              <a:p>
                <a:pPr marL="0" indent="0">
                  <a:buNone/>
                </a:pPr>
                <a:r>
                  <a:rPr lang="en-US" sz="2400" i="1" dirty="0"/>
                  <a:t>f</a:t>
                </a:r>
                <a:r>
                  <a:rPr lang="en-US" sz="2400" dirty="0"/>
                  <a:t>(</a:t>
                </a:r>
                <a:r>
                  <a:rPr lang="en-US" sz="2400" i="1" dirty="0"/>
                  <a:t>x</a:t>
                </a:r>
                <a:r>
                  <a:rPr lang="en-US" sz="2400" dirty="0"/>
                  <a:t>): 	Prediction function, to be estimated;</a:t>
                </a:r>
              </a:p>
              <a:p>
                <a:pPr marL="0" indent="0">
                  <a:buNone/>
                </a:pPr>
                <a:r>
                  <a:rPr lang="en-US" sz="2400" i="1" dirty="0"/>
                  <a:t>ϵ</a:t>
                </a:r>
                <a:r>
                  <a:rPr lang="en-US" sz="2400" dirty="0"/>
                  <a:t>: 	Unobserved residuals, just defined as the “irreducible </a:t>
                </a:r>
                <a:r>
                  <a:rPr lang="es-ES" sz="2400" dirty="0"/>
                  <a:t>error”, </a:t>
                </a:r>
                <a:r>
                  <a:rPr lang="es-ES" sz="2400" i="1" dirty="0"/>
                  <a:t>ϵ </a:t>
                </a:r>
                <a:r>
                  <a:rPr lang="es-ES" sz="2400" dirty="0"/>
                  <a:t>= 	</a:t>
                </a:r>
                <a:r>
                  <a:rPr lang="es-ES" sz="2400" i="1" dirty="0"/>
                  <a:t>y – f</a:t>
                </a:r>
                <a:r>
                  <a:rPr lang="es-ES" sz="2400" dirty="0"/>
                  <a:t>(</a:t>
                </a:r>
                <a:r>
                  <a:rPr lang="es-ES" sz="2400" i="1" dirty="0"/>
                  <a:t>x</a:t>
                </a:r>
                <a:r>
                  <a:rPr lang="es-ES" sz="2400" dirty="0"/>
                  <a:t>)</a:t>
                </a:r>
              </a:p>
              <a:p>
                <a:pPr marL="0" indent="0">
                  <a:buNone/>
                </a:pPr>
                <a:r>
                  <a:rPr lang="en-US" sz="2400" dirty="0"/>
                  <a:t>	The higher the variance of the irreducible error, variance(</a:t>
                </a:r>
                <a:r>
                  <a:rPr lang="en-US" sz="2400" i="1" dirty="0"/>
                  <a:t>ϵ</a:t>
                </a:r>
                <a:r>
                  <a:rPr lang="en-US" sz="2400" dirty="0"/>
                  <a:t>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, the less 	we can explain.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F67AF2-9614-4CA8-B969-EBD7145E84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2356"/>
                <a:ext cx="10515600" cy="4530725"/>
              </a:xfrm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409BC-D05B-498A-8565-2D02B6A0E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63C07-4CAC-944C-9493-DCD27B672D79}" type="slidenum">
              <a:rPr lang="nl-NL" smtClean="0"/>
              <a:t>21</a:t>
            </a:fld>
            <a:endParaRPr lang="nl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41B5A4-2832-4410-8930-2A32694D5801}"/>
                  </a:ext>
                </a:extLst>
              </p:cNvPr>
              <p:cNvSpPr txBox="1"/>
              <p:nvPr/>
            </p:nvSpPr>
            <p:spPr>
              <a:xfrm>
                <a:off x="1253449" y="1879875"/>
                <a:ext cx="245458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41B5A4-2832-4410-8930-2A32694D5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449" y="1879875"/>
                <a:ext cx="2454583" cy="492443"/>
              </a:xfrm>
              <a:prstGeom prst="rect">
                <a:avLst/>
              </a:prstGeom>
              <a:blipFill>
                <a:blip r:embed="rId3"/>
                <a:stretch>
                  <a:fillRect l="-1546" b="-3000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672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Regression: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</a:t>
            </a:r>
            <a:r>
              <a:rPr lang="en-US" i="1" dirty="0"/>
              <a:t> </a:t>
            </a:r>
            <a:r>
              <a:rPr lang="en-US" dirty="0"/>
              <a:t>can take different identities:</a:t>
            </a:r>
          </a:p>
          <a:p>
            <a:pPr lvl="1"/>
            <a:r>
              <a:rPr lang="en-US" dirty="0"/>
              <a:t>Linear regression vs non-linear regression</a:t>
            </a:r>
          </a:p>
          <a:p>
            <a:pPr lvl="1"/>
            <a:r>
              <a:rPr lang="en-US" dirty="0"/>
              <a:t>One or more predictors (</a:t>
            </a:r>
            <a:r>
              <a:rPr lang="en-US" i="1" dirty="0"/>
              <a:t>x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Floor surface, region, garden, </a:t>
            </a:r>
            <a:r>
              <a:rPr lang="en-US" dirty="0" err="1"/>
              <a:t>etc</a:t>
            </a:r>
            <a:r>
              <a:rPr lang="en-US" dirty="0"/>
              <a:t>….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6"/>
          <a:stretch/>
        </p:blipFill>
        <p:spPr>
          <a:xfrm>
            <a:off x="2472065" y="3531956"/>
            <a:ext cx="7523272" cy="264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71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7708" y="561204"/>
            <a:ext cx="8050097" cy="12920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In linear regression, the mean of the outcome </a:t>
            </a:r>
            <a:r>
              <a:rPr lang="en-US" sz="3200" i="1" dirty="0">
                <a:solidFill>
                  <a:schemeClr val="accent1"/>
                </a:solidFill>
              </a:rPr>
              <a:t>y</a:t>
            </a:r>
            <a:r>
              <a:rPr lang="en-US" sz="2400" dirty="0"/>
              <a:t> is assumed to be a </a:t>
            </a:r>
            <a:r>
              <a:rPr lang="en-US" sz="2400" i="1" dirty="0">
                <a:solidFill>
                  <a:schemeClr val="accent1"/>
                </a:solidFill>
              </a:rPr>
              <a:t>linear combination</a:t>
            </a:r>
            <a:r>
              <a:rPr lang="en-US" sz="2400" dirty="0"/>
              <a:t> of the regression coefficients </a:t>
            </a:r>
            <a:r>
              <a:rPr lang="en-US" sz="2400" i="1" dirty="0"/>
              <a:t>(</a:t>
            </a:r>
            <a:r>
              <a:rPr lang="en-US" sz="3200" i="1" dirty="0">
                <a:solidFill>
                  <a:schemeClr val="accent1"/>
                </a:solidFill>
              </a:rPr>
              <a:t>b</a:t>
            </a:r>
            <a:r>
              <a:rPr lang="en-US" sz="2400" i="1" dirty="0"/>
              <a:t>’s)</a:t>
            </a:r>
            <a:r>
              <a:rPr lang="en-US" sz="2400" dirty="0"/>
              <a:t>.</a:t>
            </a:r>
          </a:p>
          <a:p>
            <a:pPr lvl="2"/>
            <a:endParaRPr lang="en-US" sz="1800" i="1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406" y="2152343"/>
            <a:ext cx="2027903" cy="25533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37708" y="5200472"/>
            <a:ext cx="805009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0" i="0" u="none" strike="noStrike" dirty="0">
                <a:solidFill>
                  <a:srgbClr val="222222"/>
                </a:solidFill>
                <a:effectLst/>
                <a:latin typeface="Arial" charset="0"/>
              </a:rPr>
              <a:t>In linear regression, the observations (</a:t>
            </a:r>
            <a:r>
              <a:rPr lang="en-US" sz="2000" b="1" i="0" u="none" strike="noStrike" dirty="0">
                <a:solidFill>
                  <a:srgbClr val="FF0000"/>
                </a:solidFill>
                <a:effectLst/>
                <a:latin typeface="Arial" charset="0"/>
              </a:rPr>
              <a:t>red</a:t>
            </a:r>
            <a:r>
              <a:rPr lang="en-US" sz="2000" b="0" i="0" u="none" strike="noStrike" dirty="0">
                <a:solidFill>
                  <a:srgbClr val="222222"/>
                </a:solidFill>
                <a:effectLst/>
                <a:latin typeface="Arial" charset="0"/>
              </a:rPr>
              <a:t>) are assumed to be the result of random deviations (</a:t>
            </a:r>
            <a:r>
              <a:rPr lang="en-US" sz="2000" b="1" i="0" u="none" strike="noStrike" dirty="0">
                <a:solidFill>
                  <a:srgbClr val="008000"/>
                </a:solidFill>
                <a:effectLst/>
                <a:latin typeface="Arial" charset="0"/>
              </a:rPr>
              <a:t>green</a:t>
            </a:r>
            <a:r>
              <a:rPr lang="en-US" sz="2000" b="0" i="0" u="none" strike="noStrike" dirty="0">
                <a:solidFill>
                  <a:srgbClr val="222222"/>
                </a:solidFill>
                <a:effectLst/>
                <a:latin typeface="Arial" charset="0"/>
              </a:rPr>
              <a:t>) from an underlying relationship (</a:t>
            </a:r>
            <a:r>
              <a:rPr lang="en-US" sz="2000" b="1" i="0" u="none" strike="noStrike" dirty="0">
                <a:solidFill>
                  <a:srgbClr val="0000FF"/>
                </a:solidFill>
                <a:effectLst/>
                <a:latin typeface="Arial" charset="0"/>
              </a:rPr>
              <a:t>blue</a:t>
            </a:r>
            <a:r>
              <a:rPr lang="en-US" sz="2000" b="0" i="0" u="none" strike="noStrike" dirty="0">
                <a:solidFill>
                  <a:srgbClr val="222222"/>
                </a:solidFill>
                <a:effectLst/>
                <a:latin typeface="Arial" charset="0"/>
              </a:rPr>
              <a:t>) between a outcome variable (</a:t>
            </a:r>
            <a:r>
              <a:rPr lang="en-US" sz="2000" b="0" i="1" u="none" strike="noStrike" dirty="0">
                <a:solidFill>
                  <a:schemeClr val="accent1"/>
                </a:solidFill>
                <a:effectLst/>
                <a:latin typeface="Arial" charset="0"/>
              </a:rPr>
              <a:t>y</a:t>
            </a:r>
            <a:r>
              <a:rPr lang="en-US" sz="2000" b="0" i="0" u="none" strike="noStrike" dirty="0">
                <a:solidFill>
                  <a:srgbClr val="222222"/>
                </a:solidFill>
                <a:effectLst/>
                <a:latin typeface="Arial" charset="0"/>
              </a:rPr>
              <a:t>) and an predictor (</a:t>
            </a:r>
            <a:r>
              <a:rPr lang="en-US" sz="2000" b="0" i="1" u="none" strike="noStrike" dirty="0">
                <a:solidFill>
                  <a:schemeClr val="accent1"/>
                </a:solidFill>
                <a:effectLst/>
                <a:latin typeface="Arial" charset="0"/>
              </a:rPr>
              <a:t>x</a:t>
            </a:r>
            <a:r>
              <a:rPr lang="en-US" sz="2000" b="0" i="0" u="none" strike="noStrike" dirty="0">
                <a:solidFill>
                  <a:srgbClr val="222222"/>
                </a:solidFill>
                <a:effectLst/>
                <a:latin typeface="Arial" charset="0"/>
              </a:rPr>
              <a:t>).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7462756" y="2972885"/>
            <a:ext cx="18806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y = b</a:t>
            </a:r>
            <a:r>
              <a:rPr lang="en-US" sz="2800" i="1" baseline="-25000" dirty="0"/>
              <a:t>0</a:t>
            </a:r>
            <a:r>
              <a:rPr lang="en-US" sz="2800" i="1" dirty="0"/>
              <a:t> + b</a:t>
            </a:r>
            <a:r>
              <a:rPr lang="en-US" sz="2800" i="1" baseline="-25000" dirty="0"/>
              <a:t>1</a:t>
            </a:r>
            <a:r>
              <a:rPr lang="en-US" sz="2800" i="1" dirty="0"/>
              <a:t> x</a:t>
            </a:r>
            <a:endParaRPr lang="en-US" sz="2800" i="1" baseline="-25000" dirty="0"/>
          </a:p>
        </p:txBody>
      </p:sp>
    </p:spTree>
    <p:extLst>
      <p:ext uri="{BB962C8B-B14F-4D97-AF65-F5344CB8AC3E}">
        <p14:creationId xmlns:p14="http://schemas.microsoft.com/office/powerpoint/2010/main" val="404973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7708" y="561204"/>
            <a:ext cx="8050097" cy="129209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lvl="2"/>
            <a:endParaRPr lang="en-US" sz="1800" i="1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406" y="2152343"/>
            <a:ext cx="2027903" cy="25533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57261" y="4931531"/>
            <a:ext cx="891565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222222"/>
                </a:solidFill>
                <a:effectLst/>
                <a:latin typeface="Arial" charset="0"/>
              </a:rPr>
              <a:t>The </a:t>
            </a:r>
            <a:r>
              <a:rPr lang="en-US" sz="2000" b="0" i="0" u="none" strike="noStrike" dirty="0">
                <a:solidFill>
                  <a:srgbClr val="002060"/>
                </a:solidFill>
                <a:effectLst/>
                <a:latin typeface="Arial" charset="0"/>
              </a:rPr>
              <a:t>blue</a:t>
            </a:r>
            <a:r>
              <a:rPr lang="en-US" sz="2000" b="0" i="0" u="none" strike="noStrike" dirty="0">
                <a:solidFill>
                  <a:srgbClr val="222222"/>
                </a:solidFill>
                <a:effectLst/>
                <a:latin typeface="Arial" charset="0"/>
              </a:rPr>
              <a:t> line (b</a:t>
            </a:r>
            <a:r>
              <a:rPr lang="en-US" sz="2000" b="0" i="0" u="none" strike="noStrike" baseline="-25000" dirty="0">
                <a:solidFill>
                  <a:srgbClr val="222222"/>
                </a:solidFill>
                <a:effectLst/>
                <a:latin typeface="Arial" charset="0"/>
              </a:rPr>
              <a:t>1</a:t>
            </a:r>
            <a:r>
              <a:rPr lang="en-US" sz="2000" b="0" i="0" u="none" strike="noStrike" dirty="0">
                <a:solidFill>
                  <a:srgbClr val="222222"/>
                </a:solidFill>
                <a:effectLst/>
                <a:latin typeface="Arial" charset="0"/>
              </a:rPr>
              <a:t>) is also estimated and includes uncertainty (sampling)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 get a standard error with every coefficient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And then test whether b</a:t>
            </a:r>
            <a:r>
              <a:rPr lang="en-US" sz="2000" baseline="-25000" dirty="0"/>
              <a:t>1</a:t>
            </a: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by constructing the confidence interval around B</a:t>
            </a:r>
            <a:r>
              <a:rPr lang="en-US" sz="2000" baseline="-25000" dirty="0"/>
              <a:t>1 </a:t>
            </a:r>
            <a:r>
              <a:rPr lang="en-US" sz="2000" dirty="0"/>
              <a:t>(+- 1.96 * </a:t>
            </a:r>
            <a:r>
              <a:rPr lang="en-US" sz="2000" dirty="0" err="1"/>
              <a:t>s.e.</a:t>
            </a:r>
            <a:r>
              <a:rPr lang="en-US" sz="2000" dirty="0"/>
              <a:t>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and testing whether that confidence includes 0 (B</a:t>
            </a:r>
            <a:r>
              <a:rPr lang="en-US" sz="2000" baseline="-25000" dirty="0"/>
              <a:t>1</a:t>
            </a:r>
            <a:r>
              <a:rPr lang="en-US" sz="2000" dirty="0"/>
              <a:t> &gt; 0)</a:t>
            </a:r>
            <a:endParaRPr lang="en-US" sz="2000" baseline="-25000" dirty="0"/>
          </a:p>
        </p:txBody>
      </p:sp>
      <p:sp>
        <p:nvSpPr>
          <p:cNvPr id="7" name="Rectangle 6"/>
          <p:cNvSpPr/>
          <p:nvPr/>
        </p:nvSpPr>
        <p:spPr>
          <a:xfrm>
            <a:off x="7462756" y="2972885"/>
            <a:ext cx="18806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y = b</a:t>
            </a:r>
            <a:r>
              <a:rPr lang="en-US" sz="2800" i="1" baseline="-25000" dirty="0"/>
              <a:t>0</a:t>
            </a:r>
            <a:r>
              <a:rPr lang="en-US" sz="2800" i="1" dirty="0"/>
              <a:t> + b</a:t>
            </a:r>
            <a:r>
              <a:rPr lang="en-US" sz="2800" i="1" baseline="-25000" dirty="0"/>
              <a:t>1</a:t>
            </a:r>
            <a:r>
              <a:rPr lang="en-US" sz="2800" i="1" dirty="0"/>
              <a:t> x</a:t>
            </a:r>
            <a:endParaRPr lang="en-US" sz="2800" i="1" baseline="-25000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74734A99-1B58-7141-B8A5-AB0A9B6E4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Testing</a:t>
            </a:r>
            <a:r>
              <a:rPr lang="nl-NL" dirty="0"/>
              <a:t> in </a:t>
            </a:r>
            <a:r>
              <a:rPr lang="nl-NL" dirty="0" err="1"/>
              <a:t>regression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096340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AFBE72-3032-2A4E-B252-B29B2D2BD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3FF154D-CC39-6A40-86A9-5237500BD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nl-NL" sz="11500" dirty="0"/>
              <a:t>Break (15 min)</a:t>
            </a:r>
          </a:p>
        </p:txBody>
      </p:sp>
    </p:spTree>
    <p:extLst>
      <p:ext uri="{BB962C8B-B14F-4D97-AF65-F5344CB8AC3E}">
        <p14:creationId xmlns:p14="http://schemas.microsoft.com/office/powerpoint/2010/main" val="3177878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</a:t>
            </a:r>
            <a:r>
              <a:rPr lang="en-US" i="1" dirty="0"/>
              <a:t> </a:t>
            </a:r>
            <a:r>
              <a:rPr lang="en-US" dirty="0"/>
              <a:t>can take different identities in linear regression:</a:t>
            </a:r>
          </a:p>
          <a:p>
            <a:pPr lvl="1"/>
            <a:r>
              <a:rPr lang="en-US" dirty="0"/>
              <a:t>1 or more independent variables (predictors):</a:t>
            </a:r>
          </a:p>
          <a:p>
            <a:pPr lvl="2"/>
            <a:r>
              <a:rPr lang="en-US" i="1" dirty="0"/>
              <a:t>f(x) = b</a:t>
            </a:r>
            <a:r>
              <a:rPr lang="en-US" i="1" baseline="-25000" dirty="0"/>
              <a:t>0</a:t>
            </a:r>
            <a:r>
              <a:rPr lang="en-US" i="1" dirty="0"/>
              <a:t> + b</a:t>
            </a:r>
            <a:r>
              <a:rPr lang="en-US" i="1" baseline="-25000" dirty="0"/>
              <a:t>1</a:t>
            </a:r>
            <a:r>
              <a:rPr lang="en-US" i="1" dirty="0"/>
              <a:t> x</a:t>
            </a:r>
            <a:endParaRPr lang="en-US" i="1" baseline="-25000" dirty="0"/>
          </a:p>
          <a:p>
            <a:pPr lvl="2"/>
            <a:r>
              <a:rPr lang="en-US" i="1" dirty="0"/>
              <a:t>f(x) = b</a:t>
            </a:r>
            <a:r>
              <a:rPr lang="en-US" i="1" baseline="-25000" dirty="0"/>
              <a:t>0</a:t>
            </a:r>
            <a:r>
              <a:rPr lang="en-US" i="1" dirty="0"/>
              <a:t> + b</a:t>
            </a:r>
            <a:r>
              <a:rPr lang="en-US" i="1" baseline="-25000" dirty="0"/>
              <a:t>1</a:t>
            </a:r>
            <a:r>
              <a:rPr lang="en-US" i="1" dirty="0"/>
              <a:t> x</a:t>
            </a:r>
            <a:r>
              <a:rPr lang="en-US" i="1" baseline="-25000" dirty="0"/>
              <a:t>1</a:t>
            </a:r>
            <a:r>
              <a:rPr lang="en-US" i="1" dirty="0"/>
              <a:t> + b</a:t>
            </a:r>
            <a:r>
              <a:rPr lang="en-US" i="1" baseline="-25000" dirty="0"/>
              <a:t>2</a:t>
            </a:r>
            <a:r>
              <a:rPr lang="en-US" i="1" dirty="0"/>
              <a:t> x</a:t>
            </a:r>
            <a:r>
              <a:rPr lang="en-US" i="1" baseline="-25000" dirty="0"/>
              <a:t>2</a:t>
            </a:r>
            <a:r>
              <a:rPr lang="en-US" i="1" dirty="0"/>
              <a:t> + </a:t>
            </a:r>
            <a:r>
              <a:rPr lang="mr-IN" i="1" dirty="0"/>
              <a:t>…</a:t>
            </a:r>
            <a:r>
              <a:rPr lang="en-US" i="1" dirty="0"/>
              <a:t> + </a:t>
            </a:r>
            <a:r>
              <a:rPr lang="en-US" i="1" dirty="0" err="1"/>
              <a:t>b</a:t>
            </a:r>
            <a:r>
              <a:rPr lang="en-US" i="1" baseline="-25000" dirty="0" err="1"/>
              <a:t>n</a:t>
            </a:r>
            <a:r>
              <a:rPr lang="en-US" i="1" dirty="0"/>
              <a:t> </a:t>
            </a:r>
            <a:r>
              <a:rPr lang="en-US" i="1" dirty="0" err="1"/>
              <a:t>x</a:t>
            </a:r>
            <a:r>
              <a:rPr lang="en-US" i="1" baseline="-25000" dirty="0" err="1"/>
              <a:t>n</a:t>
            </a:r>
            <a:endParaRPr lang="en-US" i="1" dirty="0"/>
          </a:p>
          <a:p>
            <a:pPr lvl="2"/>
            <a:endParaRPr lang="en-US" i="1" baseline="-25000" dirty="0"/>
          </a:p>
          <a:p>
            <a:pPr lvl="1"/>
            <a:r>
              <a:rPr lang="en-US" dirty="0"/>
              <a:t>Can be polynomials of different degrees:</a:t>
            </a:r>
          </a:p>
          <a:p>
            <a:pPr lvl="2"/>
            <a:r>
              <a:rPr lang="en-US" i="1" dirty="0"/>
              <a:t>1</a:t>
            </a:r>
            <a:r>
              <a:rPr lang="en-US" i="1" baseline="30000" dirty="0"/>
              <a:t>st</a:t>
            </a:r>
            <a:r>
              <a:rPr lang="en-US" i="1" dirty="0"/>
              <a:t> degree:	f(x) = b</a:t>
            </a:r>
            <a:r>
              <a:rPr lang="en-US" i="1" baseline="-25000" dirty="0"/>
              <a:t>0</a:t>
            </a:r>
            <a:r>
              <a:rPr lang="en-US" i="1" dirty="0"/>
              <a:t> + b</a:t>
            </a:r>
            <a:r>
              <a:rPr lang="en-US" i="1" baseline="-25000" dirty="0"/>
              <a:t>1</a:t>
            </a:r>
            <a:r>
              <a:rPr lang="en-US" i="1" dirty="0"/>
              <a:t> x</a:t>
            </a:r>
          </a:p>
          <a:p>
            <a:pPr lvl="2"/>
            <a:r>
              <a:rPr lang="en-US" i="1" dirty="0"/>
              <a:t>2</a:t>
            </a:r>
            <a:r>
              <a:rPr lang="en-US" i="1" baseline="30000" dirty="0"/>
              <a:t>nd</a:t>
            </a:r>
            <a:r>
              <a:rPr lang="en-US" i="1" dirty="0"/>
              <a:t> degree:	f(x) = b</a:t>
            </a:r>
            <a:r>
              <a:rPr lang="en-US" i="1" baseline="-25000" dirty="0"/>
              <a:t>0</a:t>
            </a:r>
            <a:r>
              <a:rPr lang="en-US" i="1" dirty="0"/>
              <a:t> + b</a:t>
            </a:r>
            <a:r>
              <a:rPr lang="en-US" i="1" baseline="-25000" dirty="0"/>
              <a:t>1</a:t>
            </a:r>
            <a:r>
              <a:rPr lang="en-US" i="1" dirty="0"/>
              <a:t> x + b</a:t>
            </a:r>
            <a:r>
              <a:rPr lang="en-US" i="1" baseline="-25000" dirty="0"/>
              <a:t>2</a:t>
            </a:r>
            <a:r>
              <a:rPr lang="en-US" i="1" dirty="0"/>
              <a:t> x</a:t>
            </a:r>
            <a:r>
              <a:rPr lang="en-US" i="1" baseline="30000" dirty="0"/>
              <a:t>2</a:t>
            </a:r>
          </a:p>
          <a:p>
            <a:pPr lvl="2"/>
            <a:r>
              <a:rPr lang="en-US" i="1" dirty="0"/>
              <a:t>n</a:t>
            </a:r>
            <a:r>
              <a:rPr lang="en-US" i="1" baseline="30000" dirty="0"/>
              <a:t>th</a:t>
            </a:r>
            <a:r>
              <a:rPr lang="en-US" i="1" dirty="0"/>
              <a:t> degree:	f(x) = b</a:t>
            </a:r>
            <a:r>
              <a:rPr lang="en-US" i="1" baseline="-25000" dirty="0"/>
              <a:t>0</a:t>
            </a:r>
            <a:r>
              <a:rPr lang="en-US" i="1" dirty="0"/>
              <a:t> + b</a:t>
            </a:r>
            <a:r>
              <a:rPr lang="en-US" i="1" baseline="-25000" dirty="0"/>
              <a:t>1</a:t>
            </a:r>
            <a:r>
              <a:rPr lang="en-US" i="1" dirty="0"/>
              <a:t> x + b</a:t>
            </a:r>
            <a:r>
              <a:rPr lang="en-US" i="1" baseline="-25000" dirty="0"/>
              <a:t>2</a:t>
            </a:r>
            <a:r>
              <a:rPr lang="en-US" i="1" dirty="0"/>
              <a:t> x</a:t>
            </a:r>
            <a:r>
              <a:rPr lang="en-US" i="1" baseline="30000" dirty="0"/>
              <a:t>2</a:t>
            </a:r>
            <a:r>
              <a:rPr lang="en-US" i="1" dirty="0"/>
              <a:t> + </a:t>
            </a:r>
            <a:r>
              <a:rPr lang="mr-IN" i="1" dirty="0"/>
              <a:t>…</a:t>
            </a:r>
            <a:r>
              <a:rPr lang="en-US" i="1" dirty="0"/>
              <a:t> + </a:t>
            </a:r>
            <a:r>
              <a:rPr lang="en-US" i="1" dirty="0" err="1"/>
              <a:t>b</a:t>
            </a:r>
            <a:r>
              <a:rPr lang="en-US" i="1" baseline="-25000" dirty="0" err="1"/>
              <a:t>n</a:t>
            </a:r>
            <a:r>
              <a:rPr lang="en-US" i="1" dirty="0"/>
              <a:t> </a:t>
            </a:r>
            <a:r>
              <a:rPr lang="en-US" i="1" dirty="0" err="1"/>
              <a:t>x</a:t>
            </a:r>
            <a:r>
              <a:rPr lang="en-US" i="1" baseline="30000" dirty="0" err="1"/>
              <a:t>n</a:t>
            </a:r>
            <a:endParaRPr lang="en-US" i="1" baseline="30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927" y="2858869"/>
            <a:ext cx="3162873" cy="26717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05497" y="5511680"/>
            <a:ext cx="2995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ie</a:t>
            </a:r>
            <a:r>
              <a:rPr lang="en-US" sz="1400" dirty="0"/>
              <a:t>. Polynomial regression of 3</a:t>
            </a:r>
            <a:r>
              <a:rPr lang="en-US" sz="1400" baseline="30000" dirty="0"/>
              <a:t>rd</a:t>
            </a:r>
            <a:r>
              <a:rPr lang="en-US" sz="1400" dirty="0"/>
              <a:t> degree</a:t>
            </a:r>
          </a:p>
        </p:txBody>
      </p:sp>
    </p:spTree>
    <p:extLst>
      <p:ext uri="{BB962C8B-B14F-4D97-AF65-F5344CB8AC3E}">
        <p14:creationId xmlns:p14="http://schemas.microsoft.com/office/powerpoint/2010/main" val="926724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fitting a regression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30208"/>
            <a:ext cx="6509360" cy="4735814"/>
          </a:xfrm>
        </p:spPr>
      </p:pic>
      <p:sp>
        <p:nvSpPr>
          <p:cNvPr id="7" name="TextBox 6"/>
          <p:cNvSpPr txBox="1"/>
          <p:nvPr/>
        </p:nvSpPr>
        <p:spPr>
          <a:xfrm>
            <a:off x="7599405" y="1853514"/>
            <a:ext cx="428779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four models produce the same fitted curves. Can you identify the following?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i="1" dirty="0"/>
              <a:t>Quadratic relation.</a:t>
            </a:r>
            <a:endParaRPr lang="en-US" i="1" baseline="30000" dirty="0"/>
          </a:p>
          <a:p>
            <a:pPr marL="285750" indent="-285750">
              <a:buFont typeface="Arial" charset="0"/>
              <a:buChar char="•"/>
            </a:pPr>
            <a:r>
              <a:rPr lang="en-US" i="1" dirty="0"/>
              <a:t>Not related.</a:t>
            </a:r>
          </a:p>
          <a:p>
            <a:pPr marL="285750" indent="-285750">
              <a:buFont typeface="Arial" charset="0"/>
              <a:buChar char="•"/>
            </a:pPr>
            <a:r>
              <a:rPr lang="en-US" i="1" dirty="0"/>
              <a:t>Linear relation with observed noise.</a:t>
            </a:r>
          </a:p>
          <a:p>
            <a:pPr marL="285750" indent="-285750">
              <a:buFont typeface="Arial" charset="0"/>
              <a:buChar char="•"/>
            </a:pPr>
            <a:r>
              <a:rPr lang="en-US" i="1" dirty="0"/>
              <a:t>Linear relation with an outlier (an extreme observation).</a:t>
            </a:r>
          </a:p>
          <a:p>
            <a:pPr marL="285750" indent="-285750">
              <a:buFont typeface="Arial" charset="0"/>
              <a:buChar char="•"/>
            </a:pPr>
            <a:endParaRPr lang="en-US" i="1" dirty="0"/>
          </a:p>
          <a:p>
            <a:r>
              <a:rPr lang="en-US" i="1" dirty="0"/>
              <a:t>Why is it so important to visually inspect the regression fitted?</a:t>
            </a:r>
          </a:p>
        </p:txBody>
      </p:sp>
    </p:spTree>
    <p:extLst>
      <p:ext uri="{BB962C8B-B14F-4D97-AF65-F5344CB8AC3E}">
        <p14:creationId xmlns:p14="http://schemas.microsoft.com/office/powerpoint/2010/main" val="425340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Underfitting</a:t>
            </a:r>
            <a:r>
              <a:rPr lang="en-US" dirty="0"/>
              <a:t> and Overfitting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0" y="2214691"/>
            <a:ext cx="8953500" cy="2717800"/>
          </a:xfrm>
        </p:spPr>
      </p:pic>
      <p:sp>
        <p:nvSpPr>
          <p:cNvPr id="5" name="TextBox 4"/>
          <p:cNvSpPr txBox="1"/>
          <p:nvPr/>
        </p:nvSpPr>
        <p:spPr>
          <a:xfrm>
            <a:off x="2182761" y="5087162"/>
            <a:ext cx="1489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Underfitted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24948" y="5108688"/>
            <a:ext cx="1342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Good fit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19651" y="5108688"/>
            <a:ext cx="1342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Overfitted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95738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7E9F7-8799-4BE1-9024-F4625E20A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exercise -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3D8BA-AFFB-4C12-8F9F-E4945044A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am going to show you a small data set, and we are going to try to estimate </a:t>
            </a:r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 and predict </a:t>
            </a:r>
            <a:r>
              <a:rPr lang="en-US" i="1" dirty="0"/>
              <a:t>y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I generated this data set myself using R, so I know the true </a:t>
            </a:r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 and distribution of </a:t>
            </a:r>
            <a:r>
              <a:rPr lang="en-US" i="1" dirty="0"/>
              <a:t>ϵ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For now, however assume that we have a sample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C47BD3-E8E0-489A-91F2-1CB18F537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63C07-4CAC-944C-9493-DCD27B672D79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5681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58C693-DC01-1A40-B130-45D3FA7A6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team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UU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60DF7DB-9320-AD44-83E6-E71B22D24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05133"/>
            <a:ext cx="10515600" cy="6595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2000" dirty="0"/>
              <a:t>Dr. Peter </a:t>
            </a:r>
            <a:r>
              <a:rPr lang="nl-NL" sz="2000" dirty="0" err="1"/>
              <a:t>Lugtig</a:t>
            </a:r>
            <a:r>
              <a:rPr lang="nl-NL" sz="2000" dirty="0"/>
              <a:t>			prof. Dr. Peter van der Heijden	dr. </a:t>
            </a:r>
            <a:r>
              <a:rPr lang="nl-NL" sz="2000" dirty="0" err="1"/>
              <a:t>Gerko</a:t>
            </a:r>
            <a:r>
              <a:rPr lang="nl-NL" sz="2000" dirty="0"/>
              <a:t> Vink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9E7872E-3401-D447-90AF-7D7BCA7CC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069" y="1825625"/>
            <a:ext cx="1714500" cy="171450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0E7A770C-2047-9443-AA50-94C2FAD5F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329" y="1777921"/>
            <a:ext cx="1714500" cy="17145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8EFF0FF8-CEB5-6147-B493-472FE24D5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3525" y="1925455"/>
            <a:ext cx="1514839" cy="1514839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05A5F948-8F9D-A341-8B49-ECC979AE95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069" y="4189334"/>
            <a:ext cx="1714500" cy="1714500"/>
          </a:xfrm>
          <a:prstGeom prst="rect">
            <a:avLst/>
          </a:prstGeom>
        </p:spPr>
      </p:pic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1F150F73-E544-3046-BB51-05B7556EE04F}"/>
              </a:ext>
            </a:extLst>
          </p:cNvPr>
          <p:cNvSpPr txBox="1">
            <a:spLocks/>
          </p:cNvSpPr>
          <p:nvPr/>
        </p:nvSpPr>
        <p:spPr>
          <a:xfrm>
            <a:off x="838200" y="5991067"/>
            <a:ext cx="10515600" cy="6595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nl-NL" sz="2000" dirty="0"/>
              <a:t>Prof. Dr. Daniel Oberski		dr. Rebecca Kuiper		prof. dr. Stef van Buuren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E996A7F0-B312-4C48-95AB-84421615FA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1329" y="4189333"/>
            <a:ext cx="1726421" cy="1634345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064AA198-FE2F-FC4F-BD66-744CBDA32F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3525" y="4109229"/>
            <a:ext cx="1714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215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99517-2ED7-4E85-B40B-6391582F1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768" y="993571"/>
            <a:ext cx="8478794" cy="582955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9600" u="sng" dirty="0"/>
              <a:t>Task</a:t>
            </a:r>
            <a:r>
              <a:rPr lang="en-US" sz="9600" dirty="0"/>
              <a:t>: predict (however you want): </a:t>
            </a:r>
            <a:r>
              <a:rPr lang="en-US" sz="9600" i="1" dirty="0"/>
              <a:t>y </a:t>
            </a:r>
            <a:r>
              <a:rPr lang="en-US" sz="9600" dirty="0"/>
              <a:t>for </a:t>
            </a:r>
            <a:r>
              <a:rPr lang="en-US" sz="9600" i="1" dirty="0"/>
              <a:t>x </a:t>
            </a:r>
            <a:r>
              <a:rPr lang="en-US" sz="9600" dirty="0"/>
              <a:t>= 0</a:t>
            </a:r>
            <a:r>
              <a:rPr lang="en-US" sz="9600" i="1" dirty="0"/>
              <a:t>.</a:t>
            </a:r>
            <a:r>
              <a:rPr lang="en-US" sz="9600" dirty="0"/>
              <a:t>5</a:t>
            </a:r>
            <a:r>
              <a:rPr lang="en-US" sz="9600" i="1" dirty="0"/>
              <a:t>, </a:t>
            </a:r>
            <a:r>
              <a:rPr lang="en-US" sz="9600" dirty="0"/>
              <a:t>1</a:t>
            </a:r>
            <a:r>
              <a:rPr lang="en-US" sz="9600" i="1" dirty="0"/>
              <a:t>.</a:t>
            </a:r>
            <a:r>
              <a:rPr lang="en-US" sz="9600" dirty="0"/>
              <a:t>5</a:t>
            </a:r>
            <a:r>
              <a:rPr lang="en-US" sz="9600" i="1" dirty="0"/>
              <a:t>, </a:t>
            </a:r>
            <a:r>
              <a:rPr lang="en-US" sz="9600" dirty="0"/>
              <a:t>2</a:t>
            </a:r>
            <a:r>
              <a:rPr lang="en-US" sz="9600" i="1" dirty="0"/>
              <a:t>.0</a:t>
            </a:r>
            <a:endParaRPr lang="en-US" sz="9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5B6B8-2465-4A38-A06D-B40209C9B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63C07-4CAC-944C-9493-DCD27B672D79}" type="slidenum">
              <a:rPr lang="nl-NL" smtClean="0"/>
              <a:t>30</a:t>
            </a:fld>
            <a:endParaRPr lang="nl-NL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848" y="1867952"/>
            <a:ext cx="5834449" cy="390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E0A2D-4097-4117-8925-67AA40FFE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of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0F4A6-3279-4DFA-9026-99922F3E7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854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Linear regression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b="1" dirty="0"/>
              <a:t>					</a:t>
            </a:r>
            <a:r>
              <a:rPr lang="en-US" dirty="0"/>
              <a:t>(so,                         )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Linear regression with quadratic term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Linear regression with quadratic and cubic terms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i="1" dirty="0"/>
              <a:t>	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DFCA3A-92B0-4CA8-8238-6690A02D2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63C07-4CAC-944C-9493-DCD27B672D79}" type="slidenum">
              <a:rPr lang="nl-NL" smtClean="0"/>
              <a:t>31</a:t>
            </a:fld>
            <a:endParaRPr lang="nl-NL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8B48708-C90F-4A19-B4E2-D841C932326F}"/>
              </a:ext>
            </a:extLst>
          </p:cNvPr>
          <p:cNvGrpSpPr/>
          <p:nvPr/>
        </p:nvGrpSpPr>
        <p:grpSpPr>
          <a:xfrm>
            <a:off x="1973405" y="2259953"/>
            <a:ext cx="5808954" cy="392712"/>
            <a:chOff x="1973405" y="2259953"/>
            <a:chExt cx="5808954" cy="3927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7F4EF0F-11FF-4A4C-A05B-FBFFF5A729F1}"/>
                    </a:ext>
                  </a:extLst>
                </p:cNvPr>
                <p:cNvSpPr txBox="1"/>
                <p:nvPr/>
              </p:nvSpPr>
              <p:spPr>
                <a:xfrm>
                  <a:off x="1973405" y="2259953"/>
                  <a:ext cx="262296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7F4EF0F-11FF-4A4C-A05B-FBFFF5A729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3405" y="2259953"/>
                  <a:ext cx="2622961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2326" r="-465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E0A3BEA-A4D0-49FA-90B3-0642675277BE}"/>
                    </a:ext>
                  </a:extLst>
                </p:cNvPr>
                <p:cNvSpPr txBox="1"/>
                <p:nvPr/>
              </p:nvSpPr>
              <p:spPr>
                <a:xfrm>
                  <a:off x="6096000" y="2283333"/>
                  <a:ext cx="168635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2400" dirty="0"/>
                    <a:t>f</a:t>
                  </a:r>
                  <a:r>
                    <a:rPr lang="en-US" sz="2400" b="0" dirty="0"/>
                    <a:t>(x)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BE0A3BEA-A4D0-49FA-90B3-0642675277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2283333"/>
                  <a:ext cx="1686359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0830" t="-26667" r="-2166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00F11C-3DBC-4675-93A3-5EFD29E23C48}"/>
                  </a:ext>
                </a:extLst>
              </p:cNvPr>
              <p:cNvSpPr txBox="1"/>
              <p:nvPr/>
            </p:nvSpPr>
            <p:spPr>
              <a:xfrm>
                <a:off x="1856750" y="3607308"/>
                <a:ext cx="3611501" cy="389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00F11C-3DBC-4675-93A3-5EFD29E23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750" y="3607308"/>
                <a:ext cx="3611501" cy="3893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00F11C-3DBC-4675-93A3-5EFD29E23C48}"/>
                  </a:ext>
                </a:extLst>
              </p:cNvPr>
              <p:cNvSpPr txBox="1"/>
              <p:nvPr/>
            </p:nvSpPr>
            <p:spPr>
              <a:xfrm>
                <a:off x="1856750" y="4966736"/>
                <a:ext cx="4600042" cy="3911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3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B00F11C-3DBC-4675-93A3-5EFD29E23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750" y="4966736"/>
                <a:ext cx="4600042" cy="39119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116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29D64-4B3A-40BF-9D47-AD9591D8B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63C07-4CAC-944C-9493-DCD27B672D79}" type="slidenum">
              <a:rPr lang="nl-NL" smtClean="0"/>
              <a:t>32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792" y="1031014"/>
            <a:ext cx="8091407" cy="532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319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49859-91D1-4678-BEF0-574A31DCF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63C07-4CAC-944C-9493-DCD27B672D79}" type="slidenum">
              <a:rPr lang="nl-NL" smtClean="0"/>
              <a:t>33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1162050"/>
            <a:ext cx="7810500" cy="51943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99580" y="612259"/>
            <a:ext cx="5165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The truth (normally we don’t know this)</a:t>
            </a:r>
          </a:p>
        </p:txBody>
      </p:sp>
    </p:spTree>
    <p:extLst>
      <p:ext uri="{BB962C8B-B14F-4D97-AF65-F5344CB8AC3E}">
        <p14:creationId xmlns:p14="http://schemas.microsoft.com/office/powerpoint/2010/main" val="4450270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5A10C-C4F7-4C98-85A9-1C31F6B59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of results: comparing results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7467927"/>
              </p:ext>
            </p:extLst>
          </p:nvPr>
        </p:nvGraphicFramePr>
        <p:xfrm>
          <a:off x="5494416" y="2822240"/>
          <a:ext cx="5859384" cy="1920240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3208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3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3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3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57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100" dirty="0">
                          <a:effectLst/>
                        </a:rPr>
                        <a:t>Model</a:t>
                      </a:r>
                      <a:endParaRPr lang="en-GB" sz="21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18391" marR="11839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100">
                          <a:effectLst/>
                        </a:rPr>
                        <a:t>f(0.5)</a:t>
                      </a:r>
                      <a:endParaRPr lang="en-GB" sz="210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18391" marR="11839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100">
                          <a:effectLst/>
                        </a:rPr>
                        <a:t>f(1.5)</a:t>
                      </a:r>
                      <a:endParaRPr lang="en-GB" sz="210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18391" marR="11839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100">
                          <a:effectLst/>
                        </a:rPr>
                        <a:t>f(2.0)</a:t>
                      </a:r>
                      <a:endParaRPr lang="en-GB" sz="210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18391" marR="118391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7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100" dirty="0">
                          <a:effectLst/>
                        </a:rPr>
                        <a:t>Eyeballing</a:t>
                      </a:r>
                      <a:endParaRPr lang="en-GB" sz="21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18391" marR="11839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100">
                          <a:effectLst/>
                        </a:rPr>
                        <a:t> </a:t>
                      </a:r>
                      <a:endParaRPr lang="en-GB" sz="210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18391" marR="11839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100">
                          <a:effectLst/>
                        </a:rPr>
                        <a:t> </a:t>
                      </a:r>
                      <a:endParaRPr lang="en-GB" sz="210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18391" marR="11839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100">
                          <a:effectLst/>
                        </a:rPr>
                        <a:t> </a:t>
                      </a:r>
                      <a:endParaRPr lang="en-GB" sz="210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18391" marR="118391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7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100" dirty="0">
                          <a:effectLst/>
                        </a:rPr>
                        <a:t>LR (Polynomial degree = 1)</a:t>
                      </a:r>
                      <a:endParaRPr lang="en-GB" sz="21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18391" marR="11839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100">
                          <a:effectLst/>
                        </a:rPr>
                        <a:t>0.40</a:t>
                      </a:r>
                      <a:endParaRPr lang="en-GB" sz="210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18391" marR="11839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100">
                          <a:effectLst/>
                        </a:rPr>
                        <a:t>0.85</a:t>
                      </a:r>
                      <a:endParaRPr lang="en-GB" sz="210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18391" marR="11839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100">
                          <a:effectLst/>
                        </a:rPr>
                        <a:t>1.10</a:t>
                      </a:r>
                      <a:endParaRPr lang="en-GB" sz="210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18391" marR="118391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7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100" dirty="0">
                          <a:effectLst/>
                        </a:rPr>
                        <a:t>Polynomial (degree = 2)</a:t>
                      </a:r>
                      <a:endParaRPr lang="en-GB" sz="21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18391" marR="11839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100">
                          <a:effectLst/>
                        </a:rPr>
                        <a:t> </a:t>
                      </a:r>
                      <a:endParaRPr lang="en-GB" sz="210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18391" marR="11839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100">
                          <a:effectLst/>
                        </a:rPr>
                        <a:t> </a:t>
                      </a:r>
                      <a:endParaRPr lang="en-GB" sz="210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18391" marR="11839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100">
                          <a:effectLst/>
                        </a:rPr>
                        <a:t> </a:t>
                      </a:r>
                      <a:endParaRPr lang="en-GB" sz="210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18391" marR="118391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7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100" dirty="0">
                          <a:effectLst/>
                        </a:rPr>
                        <a:t>Polynomial (degree = 3)</a:t>
                      </a:r>
                      <a:endParaRPr lang="en-GB" sz="21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18391" marR="11839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100">
                          <a:effectLst/>
                        </a:rPr>
                        <a:t> </a:t>
                      </a:r>
                      <a:endParaRPr lang="en-GB" sz="210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18391" marR="11839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100">
                          <a:effectLst/>
                        </a:rPr>
                        <a:t> </a:t>
                      </a:r>
                      <a:endParaRPr lang="en-GB" sz="210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18391" marR="11839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100">
                          <a:effectLst/>
                        </a:rPr>
                        <a:t> </a:t>
                      </a:r>
                      <a:endParaRPr lang="en-GB" sz="210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18391" marR="118391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57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100" dirty="0">
                          <a:effectLst/>
                        </a:rPr>
                        <a:t>Actual function</a:t>
                      </a:r>
                      <a:endParaRPr lang="en-GB" sz="21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18391" marR="11839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100">
                          <a:effectLst/>
                        </a:rPr>
                        <a:t>0.71</a:t>
                      </a:r>
                      <a:endParaRPr lang="en-GB" sz="210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18391" marR="11839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100">
                          <a:effectLst/>
                        </a:rPr>
                        <a:t>1.22</a:t>
                      </a:r>
                      <a:endParaRPr lang="en-GB" sz="210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18391" marR="11839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100" dirty="0">
                          <a:effectLst/>
                        </a:rPr>
                        <a:t>1.58</a:t>
                      </a:r>
                      <a:endParaRPr lang="en-GB" sz="21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18391" marR="118391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D1584-1EF9-486D-BF3B-13E12F58B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63C07-4CAC-944C-9493-DCD27B672D79}" type="slidenum">
              <a:rPr lang="nl-NL" smtClean="0"/>
              <a:t>34</a:t>
            </a:fld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51" y="2133835"/>
            <a:ext cx="4957665" cy="329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5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68FD8-AD36-435E-979A-4300BE164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9144000" cy="1325563"/>
          </a:xfrm>
        </p:spPr>
        <p:txBody>
          <a:bodyPr/>
          <a:lstStyle/>
          <a:p>
            <a:r>
              <a:rPr lang="en-US" dirty="0"/>
              <a:t>Evaluating model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8887D-E21E-4608-9225-F3436BB99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 predictions </a:t>
            </a:r>
            <a:r>
              <a:rPr lang="en-US" i="1" dirty="0"/>
              <a:t>y </a:t>
            </a:r>
            <a:r>
              <a:rPr lang="en-US" dirty="0"/>
              <a:t>differ from the true </a:t>
            </a:r>
            <a:r>
              <a:rPr lang="en-US" i="1" dirty="0"/>
              <a:t>y</a:t>
            </a:r>
            <a:r>
              <a:rPr lang="en-US" dirty="0"/>
              <a:t>;</a:t>
            </a:r>
          </a:p>
          <a:p>
            <a:r>
              <a:rPr lang="en-US" dirty="0"/>
              <a:t>We can evaluate how much this happens “on average”.</a:t>
            </a:r>
          </a:p>
          <a:p>
            <a:r>
              <a:rPr lang="en-US" dirty="0"/>
              <a:t>A systematic way of evaluating how good is the fit of a model is using the Mean Squared Error (MSE):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07952-A202-4254-882D-2692C9D10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63C07-4CAC-944C-9493-DCD27B672D79}" type="slidenum">
              <a:rPr lang="nl-NL" smtClean="0"/>
              <a:t>35</a:t>
            </a:fld>
            <a:endParaRPr lang="nl-NL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6403E5E-2793-4215-9055-C6E23F7E361D}"/>
              </a:ext>
            </a:extLst>
          </p:cNvPr>
          <p:cNvSpPr txBox="1">
            <a:spLocks/>
          </p:cNvSpPr>
          <p:nvPr/>
        </p:nvSpPr>
        <p:spPr>
          <a:xfrm>
            <a:off x="2530522" y="4431651"/>
            <a:ext cx="4426033" cy="840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/>
              <a:t>Mean squared error (MSE):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F58D66-1189-42A9-AADE-BAF395B51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726" y="4404355"/>
            <a:ext cx="3065234" cy="975302"/>
          </a:xfrm>
          <a:prstGeom prst="rect">
            <a:avLst/>
          </a:prstGeom>
        </p:spPr>
      </p:pic>
      <p:pic>
        <p:nvPicPr>
          <p:cNvPr id="9" name="Graphic 10" descr="Bullseye">
            <a:extLst>
              <a:ext uri="{FF2B5EF4-FFF2-40B4-BE49-F238E27FC236}">
                <a16:creationId xmlns:a16="http://schemas.microsoft.com/office/drawing/2014/main" id="{A49E2C4C-253C-482B-B3DF-BE08154E6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9000" y="500062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092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DF360-D023-4784-976E-7CBF26F7F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of results: comparing MSE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F8B3E-054A-4581-8EE6-CF7C6BA2B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True </a:t>
            </a:r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): </a:t>
            </a:r>
            <a:r>
              <a:rPr lang="en-US" i="1" dirty="0"/>
              <a:t>y </a:t>
            </a:r>
            <a:r>
              <a:rPr lang="en-US" dirty="0"/>
              <a:t>= </a:t>
            </a:r>
            <a:r>
              <a:rPr lang="en-US" dirty="0">
                <a:latin typeface="Gill Sans MT" panose="020B0502020104020203" pitchFamily="34" charset="0"/>
              </a:rPr>
              <a:t>√</a:t>
            </a:r>
            <a:r>
              <a:rPr lang="en-US" i="1" dirty="0"/>
              <a:t>x </a:t>
            </a:r>
            <a:r>
              <a:rPr lang="en-US" dirty="0"/>
              <a:t>+ </a:t>
            </a:r>
            <a:r>
              <a:rPr lang="el-GR" i="1" dirty="0"/>
              <a:t>ϵ</a:t>
            </a:r>
          </a:p>
          <a:p>
            <a:pPr marL="0" indent="0">
              <a:buNone/>
            </a:pPr>
            <a:r>
              <a:rPr lang="en-US" dirty="0"/>
              <a:t>with </a:t>
            </a:r>
            <a:r>
              <a:rPr lang="en-US" i="1" dirty="0"/>
              <a:t>ϵ  ~ </a:t>
            </a:r>
            <a:r>
              <a:rPr lang="en-US" dirty="0"/>
              <a:t>Normal(0</a:t>
            </a:r>
            <a:r>
              <a:rPr lang="en-US" i="1" dirty="0"/>
              <a:t>; </a:t>
            </a:r>
            <a:r>
              <a:rPr lang="en-US" dirty="0"/>
              <a:t>1)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C3997-8D96-4503-ABB4-285BF575B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63C07-4CAC-944C-9493-DCD27B672D79}" type="slidenum">
              <a:rPr lang="nl-NL" smtClean="0"/>
              <a:t>36</a:t>
            </a:fld>
            <a:endParaRPr lang="nl-NL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568989"/>
              </p:ext>
            </p:extLst>
          </p:nvPr>
        </p:nvGraphicFramePr>
        <p:xfrm>
          <a:off x="3211896" y="2306238"/>
          <a:ext cx="5768207" cy="1595657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2465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7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80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Model</a:t>
                      </a:r>
                      <a:endParaRPr lang="en-GB" sz="20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MSE</a:t>
                      </a:r>
                      <a:endParaRPr lang="en-GB" sz="200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0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100" dirty="0">
                          <a:effectLst/>
                        </a:rPr>
                        <a:t>Eyeballing</a:t>
                      </a:r>
                      <a:endParaRPr lang="en-GB" sz="21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18391" marR="11839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200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73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100" dirty="0">
                          <a:effectLst/>
                        </a:rPr>
                        <a:t>LR (Pol. degree = 1)</a:t>
                      </a:r>
                      <a:endParaRPr lang="en-GB" sz="21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18391" marR="11839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0.1545</a:t>
                      </a:r>
                      <a:endParaRPr lang="en-GB" sz="20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0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100" dirty="0">
                          <a:effectLst/>
                        </a:rPr>
                        <a:t>Pol. degree = 2</a:t>
                      </a:r>
                      <a:endParaRPr lang="en-GB" sz="21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18391" marR="11839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20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0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100" dirty="0">
                          <a:effectLst/>
                        </a:rPr>
                        <a:t>Pol. degree = 3</a:t>
                      </a:r>
                      <a:endParaRPr lang="en-GB" sz="21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18391" marR="11839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20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27831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40418-D95F-4131-901A-30EDCB839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of results: what happened?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A0203-B9B0-4881-8A4C-0510EBC33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There were few observations, relative to the complexity of the polynomial of third degree;</a:t>
            </a:r>
          </a:p>
          <a:p>
            <a:r>
              <a:rPr lang="en-US" dirty="0"/>
              <a:t>The polynomial of first degree did not offer a good representation of the nonlinear function, it </a:t>
            </a:r>
            <a:r>
              <a:rPr lang="en-US" b="1" dirty="0" err="1"/>
              <a:t>underfitted</a:t>
            </a:r>
            <a:r>
              <a:rPr lang="en-US" dirty="0"/>
              <a:t> the data</a:t>
            </a:r>
          </a:p>
          <a:p>
            <a:r>
              <a:rPr lang="en-US" dirty="0"/>
              <a:t>The polynomial of second degree performed better in this example;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</a:t>
            </a:r>
          </a:p>
          <a:p>
            <a:r>
              <a:rPr lang="en-US" dirty="0"/>
              <a:t>By chance, some patterns appeared that are not in the true </a:t>
            </a:r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);</a:t>
            </a:r>
          </a:p>
          <a:p>
            <a:r>
              <a:rPr lang="en-US" dirty="0"/>
              <a:t>The most flexible model </a:t>
            </a:r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 </a:t>
            </a:r>
            <a:r>
              <a:rPr lang="en-US" b="1" dirty="0"/>
              <a:t>overfitted </a:t>
            </a:r>
            <a:r>
              <a:rPr lang="en-US" dirty="0"/>
              <a:t>these patterns</a:t>
            </a:r>
          </a:p>
          <a:p>
            <a:r>
              <a:rPr lang="en-US" dirty="0"/>
              <a:t>Perhaps with a larger sample the most flexible model would have performed better than the other two!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B5F64-3B47-47F2-9EDB-79E4293A6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63C07-4CAC-944C-9493-DCD27B672D79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78919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C4831-A988-4AF3-8C66-5FAC1F159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what to do…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E17D4-A908-4436-A265-79837A35F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Overfitting here happens because of f(x) is too flexible</a:t>
            </a:r>
          </a:p>
          <a:p>
            <a:r>
              <a:rPr lang="en-US" dirty="0"/>
              <a:t>Can also happen because of too many predictors (x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,…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)</a:t>
            </a:r>
          </a:p>
          <a:p>
            <a:r>
              <a:rPr lang="en-US" dirty="0"/>
              <a:t>Good practice:</a:t>
            </a:r>
          </a:p>
          <a:p>
            <a:pPr lvl="1"/>
            <a:r>
              <a:rPr lang="en-US" dirty="0"/>
              <a:t>Use predictors and complex polynomials sparingly</a:t>
            </a:r>
          </a:p>
          <a:p>
            <a:pPr lvl="1"/>
            <a:r>
              <a:rPr lang="en-US" dirty="0"/>
              <a:t>Hold out samples and cross-validation</a:t>
            </a:r>
          </a:p>
          <a:p>
            <a:pPr lvl="2"/>
            <a:r>
              <a:rPr lang="en-US" dirty="0"/>
              <a:t>Split data up in two parts</a:t>
            </a:r>
          </a:p>
          <a:p>
            <a:pPr lvl="2"/>
            <a:r>
              <a:rPr lang="en-US" dirty="0"/>
              <a:t>Use part 1 to build the model</a:t>
            </a:r>
          </a:p>
          <a:p>
            <a:pPr lvl="2"/>
            <a:r>
              <a:rPr lang="en-US" dirty="0"/>
              <a:t>And part 2 to test it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7EBCA-A572-4F78-B67F-CEA90CA5F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63C07-4CAC-944C-9493-DCD27B672D79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89170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281B4A-B75F-DA41-94A0-54F92A2DF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Extensions</a:t>
            </a:r>
            <a:r>
              <a:rPr lang="nl-NL" dirty="0"/>
              <a:t> of </a:t>
            </a:r>
            <a:r>
              <a:rPr lang="nl-NL" dirty="0" err="1"/>
              <a:t>regression</a:t>
            </a:r>
            <a:r>
              <a:rPr lang="nl-NL" dirty="0"/>
              <a:t> </a:t>
            </a:r>
            <a:r>
              <a:rPr lang="nl-NL" dirty="0" err="1"/>
              <a:t>models</a:t>
            </a:r>
            <a:r>
              <a:rPr lang="nl-NL" dirty="0"/>
              <a:t> (1)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F7FFE69-6566-3343-B51F-88F4916A0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Logistic</a:t>
            </a:r>
            <a:r>
              <a:rPr lang="nl-NL" dirty="0"/>
              <a:t> </a:t>
            </a:r>
            <a:r>
              <a:rPr lang="nl-NL" dirty="0" err="1"/>
              <a:t>regression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Binary</a:t>
            </a:r>
            <a:r>
              <a:rPr lang="nl-NL" dirty="0"/>
              <a:t> </a:t>
            </a:r>
            <a:r>
              <a:rPr lang="nl-NL" dirty="0" err="1"/>
              <a:t>outcomes</a:t>
            </a:r>
            <a:endParaRPr lang="nl-NL" dirty="0"/>
          </a:p>
          <a:p>
            <a:pPr lvl="1"/>
            <a:r>
              <a:rPr lang="nl-NL" dirty="0"/>
              <a:t>F(x) </a:t>
            </a:r>
            <a:r>
              <a:rPr lang="nl-NL" dirty="0" err="1"/>
              <a:t>now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linear</a:t>
            </a:r>
            <a:r>
              <a:rPr lang="nl-NL" dirty="0"/>
              <a:t>, but </a:t>
            </a:r>
            <a:r>
              <a:rPr lang="nl-NL" dirty="0" err="1"/>
              <a:t>logistic</a:t>
            </a:r>
            <a:endParaRPr lang="nl-NL" dirty="0"/>
          </a:p>
          <a:p>
            <a:pPr lvl="1"/>
            <a:r>
              <a:rPr lang="nl-NL" dirty="0" err="1"/>
              <a:t>Marginal</a:t>
            </a:r>
            <a:r>
              <a:rPr lang="nl-NL" dirty="0"/>
              <a:t> </a:t>
            </a:r>
            <a:r>
              <a:rPr lang="nl-NL" dirty="0" err="1"/>
              <a:t>effects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interpret</a:t>
            </a:r>
            <a:r>
              <a:rPr lang="nl-NL" dirty="0"/>
              <a:t> </a:t>
            </a:r>
            <a:r>
              <a:rPr lang="nl-NL" dirty="0" err="1"/>
              <a:t>results</a:t>
            </a:r>
            <a:r>
              <a:rPr lang="nl-NL" dirty="0"/>
              <a:t> as </a:t>
            </a:r>
            <a:r>
              <a:rPr lang="nl-NL" dirty="0" err="1"/>
              <a:t>probabilities</a:t>
            </a:r>
            <a:endParaRPr lang="nl-NL" dirty="0"/>
          </a:p>
          <a:p>
            <a:pPr lvl="2"/>
            <a:r>
              <a:rPr lang="nl-NL" dirty="0" err="1"/>
              <a:t>If</a:t>
            </a:r>
            <a:r>
              <a:rPr lang="nl-NL" dirty="0"/>
              <a:t> X </a:t>
            </a:r>
            <a:r>
              <a:rPr lang="nl-NL" dirty="0" err="1"/>
              <a:t>increases</a:t>
            </a:r>
            <a:r>
              <a:rPr lang="nl-NL" dirty="0"/>
              <a:t> 1 unit,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predicted</a:t>
            </a:r>
            <a:r>
              <a:rPr lang="nl-NL" dirty="0"/>
              <a:t> </a:t>
            </a:r>
            <a:r>
              <a:rPr lang="nl-NL" dirty="0" err="1"/>
              <a:t>probability</a:t>
            </a:r>
            <a:r>
              <a:rPr lang="nl-NL" dirty="0"/>
              <a:t> on Y-</a:t>
            </a:r>
            <a:r>
              <a:rPr lang="nl-NL" dirty="0" err="1"/>
              <a:t>axis</a:t>
            </a:r>
            <a:r>
              <a:rPr lang="nl-NL" dirty="0"/>
              <a:t> change</a:t>
            </a:r>
          </a:p>
          <a:p>
            <a:pPr lvl="1"/>
            <a:r>
              <a:rPr lang="nl-NL" dirty="0" err="1"/>
              <a:t>Popular</a:t>
            </a:r>
            <a:r>
              <a:rPr lang="nl-NL" dirty="0"/>
              <a:t> in machine </a:t>
            </a:r>
            <a:r>
              <a:rPr lang="nl-NL" dirty="0" err="1"/>
              <a:t>learning</a:t>
            </a:r>
            <a:endParaRPr lang="nl-NL" dirty="0"/>
          </a:p>
          <a:p>
            <a:pPr lvl="1"/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AB60D09-818B-7241-879B-A784568AA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082" y="3808353"/>
            <a:ext cx="6772837" cy="304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947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D82D2-597F-4A5A-AD68-ADEBEF241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9F220-2CD0-4D35-9A4B-CB058FD08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Inference</a:t>
            </a:r>
            <a:r>
              <a:rPr lang="nl-NL" dirty="0"/>
              <a:t> vs. </a:t>
            </a:r>
            <a:r>
              <a:rPr lang="nl-NL" dirty="0" err="1"/>
              <a:t>prediction</a:t>
            </a:r>
            <a:r>
              <a:rPr lang="nl-NL" dirty="0"/>
              <a:t> </a:t>
            </a:r>
          </a:p>
          <a:p>
            <a:r>
              <a:rPr lang="nl-NL" dirty="0" err="1"/>
              <a:t>Inference</a:t>
            </a:r>
            <a:r>
              <a:rPr lang="nl-NL" dirty="0"/>
              <a:t> </a:t>
            </a:r>
            <a:r>
              <a:rPr lang="nl-NL" dirty="0" err="1"/>
              <a:t>under</a:t>
            </a:r>
            <a:r>
              <a:rPr lang="nl-NL" dirty="0"/>
              <a:t> a design</a:t>
            </a:r>
          </a:p>
          <a:p>
            <a:r>
              <a:rPr lang="nl-NL" dirty="0"/>
              <a:t>The </a:t>
            </a:r>
            <a:r>
              <a:rPr lang="nl-NL" dirty="0" err="1"/>
              <a:t>role</a:t>
            </a:r>
            <a:r>
              <a:rPr lang="nl-NL" dirty="0"/>
              <a:t> of (hypothesis) </a:t>
            </a:r>
            <a:r>
              <a:rPr lang="nl-NL" dirty="0" err="1"/>
              <a:t>testing</a:t>
            </a:r>
            <a:r>
              <a:rPr lang="nl-NL" dirty="0"/>
              <a:t> </a:t>
            </a:r>
          </a:p>
          <a:p>
            <a:r>
              <a:rPr lang="nl-NL" dirty="0" err="1"/>
              <a:t>Inference</a:t>
            </a:r>
            <a:r>
              <a:rPr lang="nl-NL" dirty="0"/>
              <a:t> </a:t>
            </a:r>
            <a:r>
              <a:rPr lang="nl-NL" dirty="0" err="1"/>
              <a:t>using</a:t>
            </a:r>
            <a:r>
              <a:rPr lang="nl-NL" dirty="0"/>
              <a:t> a model</a:t>
            </a:r>
          </a:p>
          <a:p>
            <a:pPr lvl="1"/>
            <a:r>
              <a:rPr lang="nl-NL" dirty="0"/>
              <a:t>Under-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overfitting</a:t>
            </a:r>
            <a:r>
              <a:rPr lang="nl-NL" dirty="0"/>
              <a:t>. </a:t>
            </a:r>
          </a:p>
          <a:p>
            <a:pPr lvl="1"/>
            <a:r>
              <a:rPr lang="nl-NL" dirty="0" err="1"/>
              <a:t>Linear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logistic</a:t>
            </a:r>
            <a:r>
              <a:rPr lang="nl-NL" dirty="0"/>
              <a:t> </a:t>
            </a:r>
            <a:r>
              <a:rPr lang="nl-NL" dirty="0" err="1"/>
              <a:t>regression</a:t>
            </a:r>
            <a:r>
              <a:rPr lang="nl-NL" dirty="0"/>
              <a:t>, </a:t>
            </a:r>
          </a:p>
          <a:p>
            <a:pPr lvl="1"/>
            <a:r>
              <a:rPr lang="nl-NL" dirty="0" err="1"/>
              <a:t>Nonlinear</a:t>
            </a:r>
            <a:r>
              <a:rPr lang="nl-NL" dirty="0"/>
              <a:t> model, </a:t>
            </a:r>
            <a:r>
              <a:rPr lang="nl-NL" dirty="0" err="1"/>
              <a:t>splines</a:t>
            </a: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68305-C253-42DC-B683-1827FC82F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63C07-4CAC-944C-9493-DCD27B672D79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132438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366B0-5714-104A-BEDB-0280566B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Extensions</a:t>
            </a:r>
            <a:r>
              <a:rPr lang="nl-NL" dirty="0"/>
              <a:t> of </a:t>
            </a:r>
            <a:r>
              <a:rPr lang="nl-NL" dirty="0" err="1"/>
              <a:t>regression</a:t>
            </a:r>
            <a:r>
              <a:rPr lang="nl-NL" dirty="0"/>
              <a:t> </a:t>
            </a:r>
            <a:r>
              <a:rPr lang="nl-NL" dirty="0" err="1"/>
              <a:t>models</a:t>
            </a:r>
            <a:r>
              <a:rPr lang="nl-NL" dirty="0"/>
              <a:t> (2)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66D2BA5-C3A7-9649-8B54-A1A5758C6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42728"/>
          </a:xfrm>
        </p:spPr>
        <p:txBody>
          <a:bodyPr>
            <a:normAutofit/>
          </a:bodyPr>
          <a:lstStyle/>
          <a:p>
            <a:r>
              <a:rPr lang="nl-NL" dirty="0" err="1"/>
              <a:t>Splines</a:t>
            </a:r>
            <a:endParaRPr lang="nl-NL" dirty="0"/>
          </a:p>
          <a:p>
            <a:pPr lvl="1"/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regression</a:t>
            </a:r>
            <a:r>
              <a:rPr lang="nl-NL" dirty="0"/>
              <a:t> model </a:t>
            </a:r>
            <a:r>
              <a:rPr lang="nl-NL" dirty="0" err="1"/>
              <a:t>across</a:t>
            </a:r>
            <a:r>
              <a:rPr lang="nl-NL" dirty="0"/>
              <a:t> </a:t>
            </a:r>
            <a:r>
              <a:rPr lang="nl-NL" dirty="0" err="1"/>
              <a:t>whole</a:t>
            </a:r>
            <a:r>
              <a:rPr lang="nl-NL" dirty="0"/>
              <a:t> range of X</a:t>
            </a:r>
          </a:p>
          <a:p>
            <a:pPr lvl="1"/>
            <a:r>
              <a:rPr lang="nl-NL" dirty="0"/>
              <a:t>E.g. </a:t>
            </a:r>
            <a:r>
              <a:rPr lang="nl-NL" dirty="0" err="1"/>
              <a:t>When</a:t>
            </a:r>
            <a:r>
              <a:rPr lang="nl-NL" dirty="0"/>
              <a:t> X is </a:t>
            </a:r>
            <a:r>
              <a:rPr lang="nl-NL" dirty="0" err="1"/>
              <a:t>income</a:t>
            </a:r>
            <a:r>
              <a:rPr lang="nl-NL" dirty="0"/>
              <a:t>, </a:t>
            </a:r>
            <a:r>
              <a:rPr lang="nl-NL" dirty="0" err="1"/>
              <a:t>age</a:t>
            </a:r>
            <a:r>
              <a:rPr lang="nl-NL" dirty="0"/>
              <a:t>,….</a:t>
            </a:r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r>
              <a:rPr lang="nl-NL" dirty="0"/>
              <a:t>l</a:t>
            </a:r>
          </a:p>
          <a:p>
            <a:pPr lvl="1"/>
            <a:r>
              <a:rPr lang="nl-NL" dirty="0" err="1"/>
              <a:t>Linear</a:t>
            </a:r>
            <a:r>
              <a:rPr lang="nl-NL" dirty="0"/>
              <a:t> </a:t>
            </a:r>
            <a:r>
              <a:rPr lang="nl-NL" dirty="0" err="1"/>
              <a:t>regression</a:t>
            </a:r>
            <a:r>
              <a:rPr lang="nl-NL" dirty="0"/>
              <a:t> model				</a:t>
            </a:r>
            <a:r>
              <a:rPr lang="nl-NL" dirty="0" err="1"/>
              <a:t>Regression</a:t>
            </a:r>
            <a:r>
              <a:rPr lang="nl-NL" dirty="0"/>
              <a:t> </a:t>
            </a:r>
            <a:r>
              <a:rPr lang="nl-NL" dirty="0" err="1"/>
              <a:t>splines</a:t>
            </a:r>
            <a:r>
              <a:rPr lang="nl-NL" dirty="0"/>
              <a:t> (2)</a:t>
            </a:r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123B7D0-E322-6D44-B6A0-F235FDC74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059" y="3164821"/>
            <a:ext cx="2940424" cy="2940424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8CD5FC96-24F2-8942-9FB9-59DBF44C4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070" y="3239154"/>
            <a:ext cx="2866091" cy="286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9759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B5D868-7E1B-534E-BB7C-29F0A61B4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Piecewise</a:t>
            </a:r>
            <a:r>
              <a:rPr lang="nl-NL" dirty="0"/>
              <a:t> </a:t>
            </a:r>
            <a:r>
              <a:rPr lang="nl-NL" dirty="0" err="1"/>
              <a:t>regression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C26D2E1-4FC3-3647-B12D-93FD27C60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: policy changes over time on X-</a:t>
            </a:r>
            <a:r>
              <a:rPr lang="nl-NL" dirty="0" err="1"/>
              <a:t>axis</a:t>
            </a:r>
            <a:r>
              <a:rPr lang="nl-NL" dirty="0"/>
              <a:t> (knots)</a:t>
            </a:r>
          </a:p>
          <a:p>
            <a:r>
              <a:rPr lang="nl-NL" dirty="0" err="1"/>
              <a:t>Regression</a:t>
            </a:r>
            <a:r>
              <a:rPr lang="nl-NL" dirty="0"/>
              <a:t> </a:t>
            </a:r>
            <a:r>
              <a:rPr lang="nl-NL" dirty="0" err="1"/>
              <a:t>discontinuity</a:t>
            </a:r>
            <a:r>
              <a:rPr lang="nl-NL" dirty="0"/>
              <a:t> designs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502763C-9A53-E444-8BB6-F0A23275C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829599"/>
            <a:ext cx="8811185" cy="388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74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AD0B38-340F-6444-A0D3-DE8B1BEEB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Conclusion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C62380D-7893-DC4C-9A04-DE247E3EA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Regression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inference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Using a sample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understand</a:t>
            </a:r>
            <a:r>
              <a:rPr lang="nl-NL" dirty="0"/>
              <a:t> </a:t>
            </a:r>
            <a:r>
              <a:rPr lang="nl-NL" dirty="0" err="1"/>
              <a:t>predictors</a:t>
            </a:r>
            <a:r>
              <a:rPr lang="nl-NL" dirty="0"/>
              <a:t> of Y</a:t>
            </a:r>
          </a:p>
          <a:p>
            <a:pPr lvl="2"/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predictors</a:t>
            </a:r>
            <a:r>
              <a:rPr lang="nl-NL" dirty="0"/>
              <a:t> are important</a:t>
            </a:r>
          </a:p>
          <a:p>
            <a:pPr lvl="2"/>
            <a:r>
              <a:rPr lang="nl-NL" dirty="0" err="1"/>
              <a:t>Which</a:t>
            </a:r>
            <a:r>
              <a:rPr lang="nl-NL" dirty="0"/>
              <a:t> are </a:t>
            </a:r>
            <a:r>
              <a:rPr lang="nl-NL" dirty="0" err="1"/>
              <a:t>not</a:t>
            </a:r>
            <a:endParaRPr lang="nl-NL" dirty="0"/>
          </a:p>
          <a:p>
            <a:pPr lvl="1"/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predict</a:t>
            </a:r>
            <a:r>
              <a:rPr lang="nl-NL" dirty="0"/>
              <a:t> </a:t>
            </a:r>
            <a:r>
              <a:rPr lang="nl-NL" dirty="0" err="1"/>
              <a:t>actual</a:t>
            </a:r>
            <a:r>
              <a:rPr lang="nl-NL" dirty="0"/>
              <a:t> </a:t>
            </a:r>
            <a:r>
              <a:rPr lang="nl-NL" dirty="0" err="1"/>
              <a:t>values</a:t>
            </a:r>
            <a:r>
              <a:rPr lang="nl-NL" dirty="0"/>
              <a:t> in Y</a:t>
            </a:r>
          </a:p>
          <a:p>
            <a:pPr lvl="2"/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predicted</a:t>
            </a:r>
            <a:r>
              <a:rPr lang="nl-NL" dirty="0"/>
              <a:t> house </a:t>
            </a:r>
            <a:r>
              <a:rPr lang="nl-NL" dirty="0" err="1"/>
              <a:t>value</a:t>
            </a:r>
            <a:r>
              <a:rPr lang="nl-NL" dirty="0"/>
              <a:t> (y) </a:t>
            </a:r>
            <a:r>
              <a:rPr lang="nl-NL" dirty="0" err="1"/>
              <a:t>given</a:t>
            </a:r>
            <a:r>
              <a:rPr lang="nl-NL" dirty="0"/>
              <a:t> </a:t>
            </a:r>
            <a:r>
              <a:rPr lang="nl-NL" dirty="0" err="1"/>
              <a:t>values</a:t>
            </a:r>
            <a:r>
              <a:rPr lang="nl-NL" dirty="0"/>
              <a:t> of X</a:t>
            </a:r>
          </a:p>
          <a:p>
            <a:pPr lvl="2"/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someone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 </a:t>
            </a:r>
            <a:r>
              <a:rPr lang="nl-NL" dirty="0" err="1"/>
              <a:t>extend</a:t>
            </a:r>
            <a:r>
              <a:rPr lang="nl-NL" dirty="0"/>
              <a:t> house floor </a:t>
            </a:r>
            <a:r>
              <a:rPr lang="nl-NL" dirty="0" err="1"/>
              <a:t>space</a:t>
            </a:r>
            <a:r>
              <a:rPr lang="nl-NL" dirty="0"/>
              <a:t> 20 m</a:t>
            </a:r>
            <a:r>
              <a:rPr lang="nl-NL" baseline="30000" dirty="0"/>
              <a:t>2</a:t>
            </a:r>
            <a:r>
              <a:rPr lang="nl-NL" dirty="0"/>
              <a:t>,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 </a:t>
            </a:r>
            <a:r>
              <a:rPr lang="nl-NL" dirty="0" err="1"/>
              <a:t>predicted</a:t>
            </a:r>
            <a:r>
              <a:rPr lang="nl-NL" dirty="0"/>
              <a:t> Y </a:t>
            </a:r>
            <a:r>
              <a:rPr lang="nl-NL" dirty="0" err="1"/>
              <a:t>be</a:t>
            </a:r>
            <a:r>
              <a:rPr lang="nl-NL" dirty="0"/>
              <a:t>?</a:t>
            </a:r>
          </a:p>
          <a:p>
            <a:pPr lvl="1"/>
            <a:r>
              <a:rPr lang="nl-NL" dirty="0"/>
              <a:t>Underfitting is a </a:t>
            </a:r>
            <a:r>
              <a:rPr lang="nl-NL" dirty="0" err="1"/>
              <a:t>problem</a:t>
            </a:r>
            <a:r>
              <a:rPr lang="nl-NL" dirty="0"/>
              <a:t>, but </a:t>
            </a:r>
            <a:r>
              <a:rPr lang="nl-NL" dirty="0" err="1"/>
              <a:t>overfitting</a:t>
            </a:r>
            <a:r>
              <a:rPr lang="nl-NL" dirty="0"/>
              <a:t> </a:t>
            </a:r>
            <a:r>
              <a:rPr lang="nl-NL" dirty="0" err="1"/>
              <a:t>too</a:t>
            </a:r>
            <a:endParaRPr lang="nl-NL" dirty="0"/>
          </a:p>
          <a:p>
            <a:pPr lvl="2"/>
            <a:r>
              <a:rPr lang="nl-NL" dirty="0"/>
              <a:t>In </a:t>
            </a:r>
            <a:r>
              <a:rPr lang="nl-NL" dirty="0" err="1"/>
              <a:t>prediction</a:t>
            </a:r>
            <a:r>
              <a:rPr lang="nl-NL" dirty="0"/>
              <a:t> </a:t>
            </a:r>
            <a:r>
              <a:rPr lang="nl-NL" dirty="0" err="1"/>
              <a:t>models</a:t>
            </a:r>
            <a:r>
              <a:rPr lang="nl-NL" dirty="0"/>
              <a:t> </a:t>
            </a:r>
            <a:r>
              <a:rPr lang="nl-NL" dirty="0" err="1"/>
              <a:t>overfitting</a:t>
            </a:r>
            <a:r>
              <a:rPr lang="nl-NL" dirty="0"/>
              <a:t> </a:t>
            </a:r>
            <a:r>
              <a:rPr lang="nl-NL" dirty="0" err="1"/>
              <a:t>less</a:t>
            </a:r>
            <a:r>
              <a:rPr lang="nl-NL" dirty="0"/>
              <a:t> of a </a:t>
            </a:r>
            <a:r>
              <a:rPr lang="nl-NL" dirty="0" err="1"/>
              <a:t>problem</a:t>
            </a:r>
            <a:r>
              <a:rPr lang="nl-NL" dirty="0"/>
              <a:t> (?)</a:t>
            </a:r>
          </a:p>
          <a:p>
            <a:r>
              <a:rPr lang="nl-NL" dirty="0" err="1"/>
              <a:t>Regression</a:t>
            </a:r>
            <a:r>
              <a:rPr lang="nl-NL" dirty="0"/>
              <a:t> is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flexible</a:t>
            </a:r>
            <a:endParaRPr lang="nl-NL" dirty="0"/>
          </a:p>
          <a:p>
            <a:pPr lvl="1"/>
            <a:r>
              <a:rPr lang="nl-NL" dirty="0"/>
              <a:t>It is </a:t>
            </a:r>
            <a:r>
              <a:rPr lang="nl-NL" dirty="0" err="1"/>
              <a:t>used</a:t>
            </a:r>
            <a:r>
              <a:rPr lang="nl-NL" dirty="0"/>
              <a:t> a lot in </a:t>
            </a:r>
            <a:r>
              <a:rPr lang="nl-NL" dirty="0" err="1"/>
              <a:t>practice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292580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6E855-5287-BE4E-86B2-516CC44D1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Exercises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3FDA991-19D0-DC44-B27C-7698C7231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1. </a:t>
            </a:r>
            <a:r>
              <a:rPr lang="nl-NL" dirty="0" err="1"/>
              <a:t>Introduction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JASP</a:t>
            </a:r>
          </a:p>
          <a:p>
            <a:r>
              <a:rPr lang="nl-NL" dirty="0"/>
              <a:t>2. </a:t>
            </a:r>
            <a:r>
              <a:rPr lang="nl-NL" dirty="0" err="1"/>
              <a:t>Regression</a:t>
            </a:r>
            <a:r>
              <a:rPr lang="nl-NL" dirty="0"/>
              <a:t> in JASP</a:t>
            </a:r>
          </a:p>
          <a:p>
            <a:r>
              <a:rPr lang="nl-NL" dirty="0"/>
              <a:t>3. Intro </a:t>
            </a:r>
            <a:r>
              <a:rPr lang="nl-NL" dirty="0" err="1"/>
              <a:t>to</a:t>
            </a:r>
            <a:r>
              <a:rPr lang="nl-NL" dirty="0"/>
              <a:t> R</a:t>
            </a:r>
          </a:p>
          <a:p>
            <a:r>
              <a:rPr lang="nl-NL" dirty="0"/>
              <a:t>4. </a:t>
            </a:r>
            <a:r>
              <a:rPr lang="nl-NL" dirty="0" err="1"/>
              <a:t>Regression</a:t>
            </a:r>
            <a:r>
              <a:rPr lang="nl-NL" dirty="0"/>
              <a:t> in R</a:t>
            </a:r>
          </a:p>
        </p:txBody>
      </p:sp>
    </p:spTree>
    <p:extLst>
      <p:ext uri="{BB962C8B-B14F-4D97-AF65-F5344CB8AC3E}">
        <p14:creationId xmlns:p14="http://schemas.microsoft.com/office/powerpoint/2010/main" val="33965799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AFBE72-3032-2A4E-B252-B29B2D2BD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3FF154D-CC39-6A40-86A9-5237500BD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nl-NL" sz="11500" dirty="0"/>
              <a:t>Break (15 min)</a:t>
            </a:r>
          </a:p>
        </p:txBody>
      </p:sp>
    </p:spTree>
    <p:extLst>
      <p:ext uri="{BB962C8B-B14F-4D97-AF65-F5344CB8AC3E}">
        <p14:creationId xmlns:p14="http://schemas.microsoft.com/office/powerpoint/2010/main" val="37767445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A29843-3531-F641-96AC-554A0D9F3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Two</a:t>
            </a:r>
            <a:r>
              <a:rPr lang="nl-NL" dirty="0"/>
              <a:t> cases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D28818C-15E3-3D44-9ACC-5E7C55AF2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84479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37822B-79FF-EB43-9039-131A966AD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BDB5B54-D8AE-9A44-B1CE-AA5BC13CC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Questions</a:t>
            </a:r>
            <a:r>
              <a:rPr lang="nl-NL" dirty="0"/>
              <a:t>?</a:t>
            </a:r>
          </a:p>
          <a:p>
            <a:endParaRPr lang="nl-NL" dirty="0"/>
          </a:p>
          <a:p>
            <a:r>
              <a:rPr lang="nl-NL" dirty="0"/>
              <a:t>E-mail: </a:t>
            </a:r>
            <a:r>
              <a:rPr lang="nl-NL" dirty="0">
                <a:hlinkClick r:id="rId2"/>
              </a:rPr>
              <a:t>p.lugtig@uu.nl</a:t>
            </a:r>
            <a:endParaRPr lang="nl-NL" dirty="0"/>
          </a:p>
          <a:p>
            <a:endParaRPr lang="nl-NL" dirty="0"/>
          </a:p>
          <a:p>
            <a:r>
              <a:rPr lang="nl-NL" dirty="0">
                <a:hlinkClick r:id="rId3"/>
              </a:rPr>
              <a:t>G.vink@uu.nl</a:t>
            </a:r>
            <a:endParaRPr lang="nl-NL" dirty="0"/>
          </a:p>
          <a:p>
            <a:r>
              <a:rPr lang="nl-NL" dirty="0">
                <a:hlinkClick r:id="rId4"/>
              </a:rPr>
              <a:t>P.g.m.vanderheijden@uu.nl</a:t>
            </a:r>
            <a:r>
              <a:rPr lang="nl-NL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314247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D82D2-597F-4A5A-AD68-ADEBEF241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9F220-2CD0-4D35-9A4B-CB058FD08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dirty="0" err="1"/>
              <a:t>Inference</a:t>
            </a:r>
            <a:r>
              <a:rPr lang="nl-NL" dirty="0"/>
              <a:t> vs. </a:t>
            </a:r>
            <a:r>
              <a:rPr lang="nl-NL" dirty="0" err="1"/>
              <a:t>prediction</a:t>
            </a:r>
            <a:r>
              <a:rPr lang="nl-NL" dirty="0"/>
              <a:t> </a:t>
            </a:r>
          </a:p>
          <a:p>
            <a:r>
              <a:rPr lang="nl-NL" dirty="0" err="1"/>
              <a:t>Inference</a:t>
            </a:r>
            <a:r>
              <a:rPr lang="nl-NL" dirty="0"/>
              <a:t> </a:t>
            </a:r>
            <a:r>
              <a:rPr lang="nl-NL" dirty="0" err="1"/>
              <a:t>under</a:t>
            </a:r>
            <a:r>
              <a:rPr lang="nl-NL" dirty="0"/>
              <a:t> a design</a:t>
            </a:r>
          </a:p>
          <a:p>
            <a:r>
              <a:rPr lang="nl-NL" dirty="0"/>
              <a:t>The </a:t>
            </a:r>
            <a:r>
              <a:rPr lang="nl-NL" dirty="0" err="1"/>
              <a:t>role</a:t>
            </a:r>
            <a:r>
              <a:rPr lang="nl-NL" dirty="0"/>
              <a:t> of (hypothesis) </a:t>
            </a:r>
            <a:r>
              <a:rPr lang="nl-NL" dirty="0" err="1"/>
              <a:t>testing</a:t>
            </a:r>
            <a:r>
              <a:rPr lang="nl-NL" dirty="0"/>
              <a:t> </a:t>
            </a:r>
          </a:p>
          <a:p>
            <a:r>
              <a:rPr lang="nl-NL" dirty="0">
                <a:solidFill>
                  <a:srgbClr val="FF0000"/>
                </a:solidFill>
              </a:rPr>
              <a:t>break</a:t>
            </a:r>
            <a:endParaRPr lang="nl-NL" dirty="0"/>
          </a:p>
          <a:p>
            <a:r>
              <a:rPr lang="nl-NL" dirty="0" err="1"/>
              <a:t>Inference</a:t>
            </a:r>
            <a:r>
              <a:rPr lang="nl-NL" dirty="0"/>
              <a:t> </a:t>
            </a:r>
            <a:r>
              <a:rPr lang="nl-NL" dirty="0" err="1"/>
              <a:t>using</a:t>
            </a:r>
            <a:r>
              <a:rPr lang="nl-NL" dirty="0"/>
              <a:t> a model</a:t>
            </a:r>
          </a:p>
          <a:p>
            <a:pPr lvl="1"/>
            <a:r>
              <a:rPr lang="nl-NL" dirty="0"/>
              <a:t>Under-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overfitting</a:t>
            </a:r>
            <a:r>
              <a:rPr lang="nl-NL" dirty="0"/>
              <a:t>. </a:t>
            </a:r>
          </a:p>
          <a:p>
            <a:pPr lvl="1"/>
            <a:r>
              <a:rPr lang="nl-NL" dirty="0" err="1"/>
              <a:t>Linear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logistic</a:t>
            </a:r>
            <a:r>
              <a:rPr lang="nl-NL" dirty="0"/>
              <a:t> </a:t>
            </a:r>
            <a:r>
              <a:rPr lang="nl-NL" dirty="0" err="1"/>
              <a:t>regression</a:t>
            </a:r>
            <a:r>
              <a:rPr lang="nl-NL" dirty="0"/>
              <a:t>, </a:t>
            </a:r>
          </a:p>
          <a:p>
            <a:pPr lvl="1"/>
            <a:r>
              <a:rPr lang="nl-NL" dirty="0" err="1"/>
              <a:t>Nonlinear</a:t>
            </a:r>
            <a:r>
              <a:rPr lang="nl-NL" dirty="0"/>
              <a:t> model, </a:t>
            </a:r>
            <a:r>
              <a:rPr lang="nl-NL" dirty="0" err="1"/>
              <a:t>splines</a:t>
            </a:r>
            <a:endParaRPr lang="nl-NL" dirty="0"/>
          </a:p>
          <a:p>
            <a:r>
              <a:rPr lang="nl-NL" i="1" dirty="0">
                <a:solidFill>
                  <a:srgbClr val="FF0000"/>
                </a:solidFill>
              </a:rPr>
              <a:t>break</a:t>
            </a:r>
          </a:p>
          <a:p>
            <a:r>
              <a:rPr lang="nl-NL" dirty="0"/>
              <a:t>2 cases</a:t>
            </a:r>
          </a:p>
          <a:p>
            <a:pPr lvl="1"/>
            <a:endParaRPr lang="nl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68305-C253-42DC-B683-1827FC82F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63C07-4CAC-944C-9493-DCD27B672D79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2770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C9C82C-37BC-6148-B390-372C834AC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solidFill>
                  <a:srgbClr val="00B0F0"/>
                </a:solidFill>
              </a:rPr>
              <a:t>Inference</a:t>
            </a:r>
            <a:r>
              <a:rPr lang="nl-NL" dirty="0">
                <a:solidFill>
                  <a:srgbClr val="00B0F0"/>
                </a:solidFill>
              </a:rPr>
              <a:t> </a:t>
            </a:r>
            <a:r>
              <a:rPr lang="nl-NL" dirty="0"/>
              <a:t>or </a:t>
            </a:r>
            <a:r>
              <a:rPr lang="nl-NL" dirty="0" err="1">
                <a:solidFill>
                  <a:schemeClr val="accent4"/>
                </a:solidFill>
              </a:rPr>
              <a:t>prediction</a:t>
            </a:r>
            <a:endParaRPr lang="nl-NL" dirty="0">
              <a:solidFill>
                <a:schemeClr val="accent4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506630-0DDF-CA43-B416-A24D463F1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“</a:t>
            </a:r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inflation</a:t>
            </a:r>
            <a:r>
              <a:rPr lang="nl-NL" dirty="0"/>
              <a:t> </a:t>
            </a:r>
            <a:r>
              <a:rPr lang="nl-NL" dirty="0" err="1"/>
              <a:t>rate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Netherlands”?</a:t>
            </a:r>
          </a:p>
          <a:p>
            <a:r>
              <a:rPr lang="nl-NL" dirty="0"/>
              <a:t>“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determines</a:t>
            </a:r>
            <a:r>
              <a:rPr lang="nl-NL" dirty="0"/>
              <a:t> </a:t>
            </a:r>
            <a:r>
              <a:rPr lang="nl-NL" dirty="0" err="1"/>
              <a:t>variations</a:t>
            </a:r>
            <a:r>
              <a:rPr lang="nl-NL" dirty="0"/>
              <a:t> in house </a:t>
            </a:r>
            <a:r>
              <a:rPr lang="nl-NL" dirty="0" err="1"/>
              <a:t>prices</a:t>
            </a:r>
            <a:r>
              <a:rPr lang="nl-NL" dirty="0"/>
              <a:t> in NL”?</a:t>
            </a:r>
          </a:p>
          <a:p>
            <a:r>
              <a:rPr lang="nl-NL" dirty="0"/>
              <a:t>“</a:t>
            </a:r>
            <a:r>
              <a:rPr lang="nl-NL" dirty="0" err="1"/>
              <a:t>Should</a:t>
            </a:r>
            <a:r>
              <a:rPr lang="nl-NL" dirty="0"/>
              <a:t> Peter </a:t>
            </a:r>
            <a:r>
              <a:rPr lang="nl-NL" dirty="0" err="1"/>
              <a:t>receive</a:t>
            </a:r>
            <a:r>
              <a:rPr lang="nl-NL" dirty="0"/>
              <a:t> a </a:t>
            </a:r>
            <a:r>
              <a:rPr lang="nl-NL" dirty="0" err="1"/>
              <a:t>higher</a:t>
            </a:r>
            <a:r>
              <a:rPr lang="nl-NL" dirty="0"/>
              <a:t> credit limit?” </a:t>
            </a:r>
          </a:p>
          <a:p>
            <a:r>
              <a:rPr lang="nl-NL" dirty="0"/>
              <a:t>”</a:t>
            </a:r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risk of Company X </a:t>
            </a:r>
            <a:r>
              <a:rPr lang="nl-NL" dirty="0" err="1"/>
              <a:t>going</a:t>
            </a:r>
            <a:r>
              <a:rPr lang="nl-NL" dirty="0"/>
              <a:t> </a:t>
            </a:r>
            <a:r>
              <a:rPr lang="nl-NL" dirty="0" err="1"/>
              <a:t>bankrupt</a:t>
            </a:r>
            <a:r>
              <a:rPr lang="nl-NL" dirty="0"/>
              <a:t> next </a:t>
            </a:r>
            <a:r>
              <a:rPr lang="nl-NL" dirty="0" err="1"/>
              <a:t>year</a:t>
            </a:r>
            <a:r>
              <a:rPr lang="nl-NL" dirty="0"/>
              <a:t>”?</a:t>
            </a:r>
          </a:p>
          <a:p>
            <a:r>
              <a:rPr lang="nl-NL" dirty="0"/>
              <a:t>“</a:t>
            </a:r>
            <a:r>
              <a:rPr lang="nl-NL" dirty="0" err="1"/>
              <a:t>Which</a:t>
            </a:r>
            <a:r>
              <a:rPr lang="nl-NL" dirty="0"/>
              <a:t> type of </a:t>
            </a:r>
            <a:r>
              <a:rPr lang="nl-NL" dirty="0" err="1"/>
              <a:t>households</a:t>
            </a:r>
            <a:r>
              <a:rPr lang="nl-NL" dirty="0"/>
              <a:t> are at risk of </a:t>
            </a:r>
            <a:r>
              <a:rPr lang="nl-NL" dirty="0" err="1"/>
              <a:t>getting</a:t>
            </a:r>
            <a:r>
              <a:rPr lang="nl-NL" dirty="0"/>
              <a:t> </a:t>
            </a:r>
            <a:r>
              <a:rPr lang="nl-NL" dirty="0" err="1"/>
              <a:t>behind</a:t>
            </a:r>
            <a:r>
              <a:rPr lang="nl-NL" dirty="0"/>
              <a:t> on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mortgage</a:t>
            </a:r>
            <a:r>
              <a:rPr lang="nl-NL" dirty="0"/>
              <a:t>”?</a:t>
            </a:r>
          </a:p>
          <a:p>
            <a:r>
              <a:rPr lang="nl-NL" dirty="0"/>
              <a:t>“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mortgage</a:t>
            </a:r>
            <a:r>
              <a:rPr lang="nl-NL" dirty="0"/>
              <a:t> interest </a:t>
            </a:r>
            <a:r>
              <a:rPr lang="nl-NL" dirty="0" err="1"/>
              <a:t>rates</a:t>
            </a:r>
            <a:r>
              <a:rPr lang="nl-NL" dirty="0"/>
              <a:t> </a:t>
            </a:r>
            <a:r>
              <a:rPr lang="nl-NL" dirty="0" err="1"/>
              <a:t>increase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5% next </a:t>
            </a:r>
            <a:r>
              <a:rPr lang="nl-NL" dirty="0" err="1"/>
              <a:t>year</a:t>
            </a:r>
            <a:r>
              <a:rPr lang="nl-NL" dirty="0"/>
              <a:t>,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households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default on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mortgage</a:t>
            </a:r>
            <a:r>
              <a:rPr lang="nl-NL" dirty="0"/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2001547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C9C82C-37BC-6148-B390-372C834AC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solidFill>
                  <a:srgbClr val="00B0F0"/>
                </a:solidFill>
              </a:rPr>
              <a:t>Inference</a:t>
            </a:r>
            <a:r>
              <a:rPr lang="nl-NL" dirty="0">
                <a:solidFill>
                  <a:srgbClr val="00B0F0"/>
                </a:solidFill>
              </a:rPr>
              <a:t> </a:t>
            </a:r>
            <a:r>
              <a:rPr lang="nl-NL" dirty="0"/>
              <a:t>or </a:t>
            </a:r>
            <a:r>
              <a:rPr lang="nl-NL" dirty="0" err="1">
                <a:solidFill>
                  <a:schemeClr val="accent4"/>
                </a:solidFill>
              </a:rPr>
              <a:t>prediction</a:t>
            </a:r>
            <a:endParaRPr lang="nl-NL" dirty="0">
              <a:solidFill>
                <a:schemeClr val="accent4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506630-0DDF-CA43-B416-A24D463F1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solidFill>
                  <a:srgbClr val="00B0F0"/>
                </a:solidFill>
              </a:rPr>
              <a:t>“</a:t>
            </a:r>
            <a:r>
              <a:rPr lang="nl-NL" dirty="0" err="1">
                <a:solidFill>
                  <a:srgbClr val="00B0F0"/>
                </a:solidFill>
              </a:rPr>
              <a:t>What</a:t>
            </a:r>
            <a:r>
              <a:rPr lang="nl-NL" dirty="0">
                <a:solidFill>
                  <a:srgbClr val="00B0F0"/>
                </a:solidFill>
              </a:rPr>
              <a:t> is </a:t>
            </a:r>
            <a:r>
              <a:rPr lang="nl-NL" dirty="0" err="1">
                <a:solidFill>
                  <a:srgbClr val="00B0F0"/>
                </a:solidFill>
              </a:rPr>
              <a:t>the</a:t>
            </a:r>
            <a:r>
              <a:rPr lang="nl-NL" dirty="0">
                <a:solidFill>
                  <a:srgbClr val="00B0F0"/>
                </a:solidFill>
              </a:rPr>
              <a:t> </a:t>
            </a:r>
            <a:r>
              <a:rPr lang="nl-NL" dirty="0" err="1">
                <a:solidFill>
                  <a:srgbClr val="00B0F0"/>
                </a:solidFill>
              </a:rPr>
              <a:t>inflation</a:t>
            </a:r>
            <a:r>
              <a:rPr lang="nl-NL" dirty="0">
                <a:solidFill>
                  <a:srgbClr val="00B0F0"/>
                </a:solidFill>
              </a:rPr>
              <a:t> </a:t>
            </a:r>
            <a:r>
              <a:rPr lang="nl-NL" dirty="0" err="1">
                <a:solidFill>
                  <a:srgbClr val="00B0F0"/>
                </a:solidFill>
              </a:rPr>
              <a:t>rate</a:t>
            </a:r>
            <a:r>
              <a:rPr lang="nl-NL" dirty="0">
                <a:solidFill>
                  <a:srgbClr val="00B0F0"/>
                </a:solidFill>
              </a:rPr>
              <a:t> in </a:t>
            </a:r>
            <a:r>
              <a:rPr lang="nl-NL" dirty="0" err="1">
                <a:solidFill>
                  <a:srgbClr val="00B0F0"/>
                </a:solidFill>
              </a:rPr>
              <a:t>the</a:t>
            </a:r>
            <a:r>
              <a:rPr lang="nl-NL" dirty="0">
                <a:solidFill>
                  <a:srgbClr val="00B0F0"/>
                </a:solidFill>
              </a:rPr>
              <a:t> Netherlands”?</a:t>
            </a:r>
          </a:p>
          <a:p>
            <a:r>
              <a:rPr lang="nl-NL" dirty="0">
                <a:solidFill>
                  <a:srgbClr val="00B0F0"/>
                </a:solidFill>
              </a:rPr>
              <a:t>“</a:t>
            </a:r>
            <a:r>
              <a:rPr lang="nl-NL" dirty="0" err="1">
                <a:solidFill>
                  <a:srgbClr val="00B0F0"/>
                </a:solidFill>
              </a:rPr>
              <a:t>What</a:t>
            </a:r>
            <a:r>
              <a:rPr lang="nl-NL" dirty="0">
                <a:solidFill>
                  <a:srgbClr val="00B0F0"/>
                </a:solidFill>
              </a:rPr>
              <a:t> </a:t>
            </a:r>
            <a:r>
              <a:rPr lang="nl-NL" dirty="0" err="1">
                <a:solidFill>
                  <a:srgbClr val="00B0F0"/>
                </a:solidFill>
              </a:rPr>
              <a:t>determines</a:t>
            </a:r>
            <a:r>
              <a:rPr lang="nl-NL" dirty="0">
                <a:solidFill>
                  <a:srgbClr val="00B0F0"/>
                </a:solidFill>
              </a:rPr>
              <a:t> </a:t>
            </a:r>
            <a:r>
              <a:rPr lang="nl-NL" dirty="0" err="1">
                <a:solidFill>
                  <a:srgbClr val="00B0F0"/>
                </a:solidFill>
              </a:rPr>
              <a:t>variations</a:t>
            </a:r>
            <a:r>
              <a:rPr lang="nl-NL" dirty="0">
                <a:solidFill>
                  <a:srgbClr val="00B0F0"/>
                </a:solidFill>
              </a:rPr>
              <a:t> in house </a:t>
            </a:r>
            <a:r>
              <a:rPr lang="nl-NL" dirty="0" err="1">
                <a:solidFill>
                  <a:srgbClr val="00B0F0"/>
                </a:solidFill>
              </a:rPr>
              <a:t>prices</a:t>
            </a:r>
            <a:r>
              <a:rPr lang="nl-NL" dirty="0">
                <a:solidFill>
                  <a:srgbClr val="00B0F0"/>
                </a:solidFill>
              </a:rPr>
              <a:t>”?</a:t>
            </a:r>
          </a:p>
          <a:p>
            <a:r>
              <a:rPr lang="nl-NL" dirty="0">
                <a:solidFill>
                  <a:schemeClr val="accent4"/>
                </a:solidFill>
              </a:rPr>
              <a:t>“</a:t>
            </a:r>
            <a:r>
              <a:rPr lang="nl-NL" dirty="0" err="1">
                <a:solidFill>
                  <a:schemeClr val="accent4"/>
                </a:solidFill>
              </a:rPr>
              <a:t>Should</a:t>
            </a:r>
            <a:r>
              <a:rPr lang="nl-NL" dirty="0">
                <a:solidFill>
                  <a:schemeClr val="accent4"/>
                </a:solidFill>
              </a:rPr>
              <a:t> Peter </a:t>
            </a:r>
            <a:r>
              <a:rPr lang="nl-NL" dirty="0" err="1">
                <a:solidFill>
                  <a:schemeClr val="accent4"/>
                </a:solidFill>
              </a:rPr>
              <a:t>receive</a:t>
            </a:r>
            <a:r>
              <a:rPr lang="nl-NL" dirty="0">
                <a:solidFill>
                  <a:schemeClr val="accent4"/>
                </a:solidFill>
              </a:rPr>
              <a:t> a </a:t>
            </a:r>
            <a:r>
              <a:rPr lang="nl-NL" dirty="0" err="1">
                <a:solidFill>
                  <a:schemeClr val="accent4"/>
                </a:solidFill>
              </a:rPr>
              <a:t>higher</a:t>
            </a:r>
            <a:r>
              <a:rPr lang="nl-NL" dirty="0">
                <a:solidFill>
                  <a:schemeClr val="accent4"/>
                </a:solidFill>
              </a:rPr>
              <a:t> credit limit?” </a:t>
            </a:r>
          </a:p>
          <a:p>
            <a:r>
              <a:rPr lang="nl-NL" dirty="0">
                <a:solidFill>
                  <a:schemeClr val="accent4"/>
                </a:solidFill>
              </a:rPr>
              <a:t>”</a:t>
            </a:r>
            <a:r>
              <a:rPr lang="nl-NL" dirty="0" err="1">
                <a:solidFill>
                  <a:schemeClr val="accent4"/>
                </a:solidFill>
              </a:rPr>
              <a:t>What</a:t>
            </a:r>
            <a:r>
              <a:rPr lang="nl-NL" dirty="0">
                <a:solidFill>
                  <a:schemeClr val="accent4"/>
                </a:solidFill>
              </a:rPr>
              <a:t> is </a:t>
            </a:r>
            <a:r>
              <a:rPr lang="nl-NL" dirty="0" err="1">
                <a:solidFill>
                  <a:schemeClr val="accent4"/>
                </a:solidFill>
              </a:rPr>
              <a:t>the</a:t>
            </a:r>
            <a:r>
              <a:rPr lang="nl-NL" dirty="0">
                <a:solidFill>
                  <a:schemeClr val="accent4"/>
                </a:solidFill>
              </a:rPr>
              <a:t> risk of Company X </a:t>
            </a:r>
            <a:r>
              <a:rPr lang="nl-NL" dirty="0" err="1">
                <a:solidFill>
                  <a:schemeClr val="accent4"/>
                </a:solidFill>
              </a:rPr>
              <a:t>going</a:t>
            </a:r>
            <a:r>
              <a:rPr lang="nl-NL" dirty="0">
                <a:solidFill>
                  <a:schemeClr val="accent4"/>
                </a:solidFill>
              </a:rPr>
              <a:t> </a:t>
            </a:r>
            <a:r>
              <a:rPr lang="nl-NL" dirty="0" err="1">
                <a:solidFill>
                  <a:schemeClr val="accent4"/>
                </a:solidFill>
              </a:rPr>
              <a:t>bankrupt</a:t>
            </a:r>
            <a:r>
              <a:rPr lang="nl-NL" dirty="0">
                <a:solidFill>
                  <a:schemeClr val="accent4"/>
                </a:solidFill>
              </a:rPr>
              <a:t> next </a:t>
            </a:r>
            <a:r>
              <a:rPr lang="nl-NL" dirty="0" err="1">
                <a:solidFill>
                  <a:schemeClr val="accent4"/>
                </a:solidFill>
              </a:rPr>
              <a:t>year</a:t>
            </a:r>
            <a:r>
              <a:rPr lang="nl-NL" dirty="0">
                <a:solidFill>
                  <a:schemeClr val="accent4"/>
                </a:solidFill>
              </a:rPr>
              <a:t>”?</a:t>
            </a:r>
          </a:p>
          <a:p>
            <a:r>
              <a:rPr lang="nl-NL" dirty="0"/>
              <a:t>“</a:t>
            </a:r>
            <a:r>
              <a:rPr lang="nl-NL" dirty="0" err="1"/>
              <a:t>Which</a:t>
            </a:r>
            <a:r>
              <a:rPr lang="nl-NL" dirty="0"/>
              <a:t> type of </a:t>
            </a:r>
            <a:r>
              <a:rPr lang="nl-NL" dirty="0" err="1"/>
              <a:t>households</a:t>
            </a:r>
            <a:r>
              <a:rPr lang="nl-NL" dirty="0"/>
              <a:t> are at risk of </a:t>
            </a:r>
            <a:r>
              <a:rPr lang="nl-NL" dirty="0" err="1"/>
              <a:t>getting</a:t>
            </a:r>
            <a:r>
              <a:rPr lang="nl-NL" dirty="0"/>
              <a:t> </a:t>
            </a:r>
            <a:r>
              <a:rPr lang="nl-NL" dirty="0" err="1"/>
              <a:t>behind</a:t>
            </a:r>
            <a:r>
              <a:rPr lang="nl-NL" dirty="0"/>
              <a:t> on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mortgage</a:t>
            </a:r>
            <a:r>
              <a:rPr lang="nl-NL" dirty="0"/>
              <a:t>”?</a:t>
            </a:r>
          </a:p>
          <a:p>
            <a:r>
              <a:rPr lang="nl-NL" dirty="0"/>
              <a:t>“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mortgage</a:t>
            </a:r>
            <a:r>
              <a:rPr lang="nl-NL" dirty="0"/>
              <a:t> interest </a:t>
            </a:r>
            <a:r>
              <a:rPr lang="nl-NL" dirty="0" err="1"/>
              <a:t>rates</a:t>
            </a:r>
            <a:r>
              <a:rPr lang="nl-NL" dirty="0"/>
              <a:t> </a:t>
            </a:r>
            <a:r>
              <a:rPr lang="nl-NL" dirty="0" err="1"/>
              <a:t>increase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5% next </a:t>
            </a:r>
            <a:r>
              <a:rPr lang="nl-NL" dirty="0" err="1"/>
              <a:t>year</a:t>
            </a:r>
            <a:r>
              <a:rPr lang="nl-NL" dirty="0"/>
              <a:t>,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households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default on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mortgage</a:t>
            </a:r>
            <a:r>
              <a:rPr lang="nl-NL" dirty="0"/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3784583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C9C82C-37BC-6148-B390-372C834AC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solidFill>
                  <a:srgbClr val="00B0F0"/>
                </a:solidFill>
              </a:rPr>
              <a:t>Inference</a:t>
            </a:r>
            <a:r>
              <a:rPr lang="nl-NL" dirty="0">
                <a:solidFill>
                  <a:srgbClr val="00B0F0"/>
                </a:solidFill>
              </a:rPr>
              <a:t> </a:t>
            </a:r>
            <a:r>
              <a:rPr lang="nl-NL" dirty="0"/>
              <a:t>or </a:t>
            </a:r>
            <a:r>
              <a:rPr lang="nl-NL" dirty="0" err="1">
                <a:solidFill>
                  <a:schemeClr val="accent4"/>
                </a:solidFill>
              </a:rPr>
              <a:t>prediction</a:t>
            </a:r>
            <a:endParaRPr lang="nl-NL" dirty="0">
              <a:solidFill>
                <a:schemeClr val="accent4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506630-0DDF-CA43-B416-A24D463F1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solidFill>
                  <a:srgbClr val="00B0F0"/>
                </a:solidFill>
              </a:rPr>
              <a:t>“</a:t>
            </a:r>
            <a:r>
              <a:rPr lang="nl-NL" dirty="0" err="1">
                <a:solidFill>
                  <a:srgbClr val="00B0F0"/>
                </a:solidFill>
              </a:rPr>
              <a:t>What</a:t>
            </a:r>
            <a:r>
              <a:rPr lang="nl-NL" dirty="0">
                <a:solidFill>
                  <a:srgbClr val="00B0F0"/>
                </a:solidFill>
              </a:rPr>
              <a:t> is </a:t>
            </a:r>
            <a:r>
              <a:rPr lang="nl-NL" dirty="0" err="1">
                <a:solidFill>
                  <a:srgbClr val="00B0F0"/>
                </a:solidFill>
              </a:rPr>
              <a:t>the</a:t>
            </a:r>
            <a:r>
              <a:rPr lang="nl-NL" dirty="0">
                <a:solidFill>
                  <a:srgbClr val="00B0F0"/>
                </a:solidFill>
              </a:rPr>
              <a:t> </a:t>
            </a:r>
            <a:r>
              <a:rPr lang="nl-NL" dirty="0" err="1">
                <a:solidFill>
                  <a:srgbClr val="00B0F0"/>
                </a:solidFill>
              </a:rPr>
              <a:t>inflation</a:t>
            </a:r>
            <a:r>
              <a:rPr lang="nl-NL" dirty="0">
                <a:solidFill>
                  <a:srgbClr val="00B0F0"/>
                </a:solidFill>
              </a:rPr>
              <a:t> </a:t>
            </a:r>
            <a:r>
              <a:rPr lang="nl-NL" dirty="0" err="1">
                <a:solidFill>
                  <a:srgbClr val="00B0F0"/>
                </a:solidFill>
              </a:rPr>
              <a:t>rate</a:t>
            </a:r>
            <a:r>
              <a:rPr lang="nl-NL" dirty="0">
                <a:solidFill>
                  <a:srgbClr val="00B0F0"/>
                </a:solidFill>
              </a:rPr>
              <a:t> in </a:t>
            </a:r>
            <a:r>
              <a:rPr lang="nl-NL" dirty="0" err="1">
                <a:solidFill>
                  <a:srgbClr val="00B0F0"/>
                </a:solidFill>
              </a:rPr>
              <a:t>the</a:t>
            </a:r>
            <a:r>
              <a:rPr lang="nl-NL" dirty="0">
                <a:solidFill>
                  <a:srgbClr val="00B0F0"/>
                </a:solidFill>
              </a:rPr>
              <a:t> Netherlands”?</a:t>
            </a:r>
          </a:p>
          <a:p>
            <a:r>
              <a:rPr lang="nl-NL" dirty="0">
                <a:solidFill>
                  <a:srgbClr val="00B0F0"/>
                </a:solidFill>
              </a:rPr>
              <a:t>“</a:t>
            </a:r>
            <a:r>
              <a:rPr lang="nl-NL" dirty="0" err="1">
                <a:solidFill>
                  <a:srgbClr val="00B0F0"/>
                </a:solidFill>
              </a:rPr>
              <a:t>What</a:t>
            </a:r>
            <a:r>
              <a:rPr lang="nl-NL" dirty="0">
                <a:solidFill>
                  <a:srgbClr val="00B0F0"/>
                </a:solidFill>
              </a:rPr>
              <a:t> </a:t>
            </a:r>
            <a:r>
              <a:rPr lang="nl-NL" dirty="0" err="1">
                <a:solidFill>
                  <a:srgbClr val="00B0F0"/>
                </a:solidFill>
              </a:rPr>
              <a:t>determines</a:t>
            </a:r>
            <a:r>
              <a:rPr lang="nl-NL" dirty="0">
                <a:solidFill>
                  <a:srgbClr val="00B0F0"/>
                </a:solidFill>
              </a:rPr>
              <a:t> </a:t>
            </a:r>
            <a:r>
              <a:rPr lang="nl-NL" dirty="0" err="1">
                <a:solidFill>
                  <a:srgbClr val="00B0F0"/>
                </a:solidFill>
              </a:rPr>
              <a:t>variations</a:t>
            </a:r>
            <a:r>
              <a:rPr lang="nl-NL" dirty="0">
                <a:solidFill>
                  <a:srgbClr val="00B0F0"/>
                </a:solidFill>
              </a:rPr>
              <a:t> in house </a:t>
            </a:r>
            <a:r>
              <a:rPr lang="nl-NL" dirty="0" err="1">
                <a:solidFill>
                  <a:srgbClr val="00B0F0"/>
                </a:solidFill>
              </a:rPr>
              <a:t>prices</a:t>
            </a:r>
            <a:r>
              <a:rPr lang="nl-NL" dirty="0">
                <a:solidFill>
                  <a:srgbClr val="00B0F0"/>
                </a:solidFill>
              </a:rPr>
              <a:t>”?</a:t>
            </a:r>
          </a:p>
          <a:p>
            <a:r>
              <a:rPr lang="nl-NL" dirty="0">
                <a:solidFill>
                  <a:schemeClr val="accent4"/>
                </a:solidFill>
              </a:rPr>
              <a:t>“</a:t>
            </a:r>
            <a:r>
              <a:rPr lang="nl-NL" dirty="0" err="1">
                <a:solidFill>
                  <a:schemeClr val="accent4"/>
                </a:solidFill>
              </a:rPr>
              <a:t>Should</a:t>
            </a:r>
            <a:r>
              <a:rPr lang="nl-NL" dirty="0">
                <a:solidFill>
                  <a:schemeClr val="accent4"/>
                </a:solidFill>
              </a:rPr>
              <a:t> Peter </a:t>
            </a:r>
            <a:r>
              <a:rPr lang="nl-NL" dirty="0" err="1">
                <a:solidFill>
                  <a:schemeClr val="accent4"/>
                </a:solidFill>
              </a:rPr>
              <a:t>receive</a:t>
            </a:r>
            <a:r>
              <a:rPr lang="nl-NL" dirty="0">
                <a:solidFill>
                  <a:schemeClr val="accent4"/>
                </a:solidFill>
              </a:rPr>
              <a:t> a </a:t>
            </a:r>
            <a:r>
              <a:rPr lang="nl-NL" dirty="0" err="1">
                <a:solidFill>
                  <a:schemeClr val="accent4"/>
                </a:solidFill>
              </a:rPr>
              <a:t>higher</a:t>
            </a:r>
            <a:r>
              <a:rPr lang="nl-NL" dirty="0">
                <a:solidFill>
                  <a:schemeClr val="accent4"/>
                </a:solidFill>
              </a:rPr>
              <a:t> credit limit?” </a:t>
            </a:r>
          </a:p>
          <a:p>
            <a:r>
              <a:rPr lang="nl-NL" dirty="0">
                <a:solidFill>
                  <a:schemeClr val="accent4"/>
                </a:solidFill>
              </a:rPr>
              <a:t>”</a:t>
            </a:r>
            <a:r>
              <a:rPr lang="nl-NL" dirty="0" err="1">
                <a:solidFill>
                  <a:schemeClr val="accent4"/>
                </a:solidFill>
              </a:rPr>
              <a:t>What</a:t>
            </a:r>
            <a:r>
              <a:rPr lang="nl-NL" dirty="0">
                <a:solidFill>
                  <a:schemeClr val="accent4"/>
                </a:solidFill>
              </a:rPr>
              <a:t> is </a:t>
            </a:r>
            <a:r>
              <a:rPr lang="nl-NL" dirty="0" err="1">
                <a:solidFill>
                  <a:schemeClr val="accent4"/>
                </a:solidFill>
              </a:rPr>
              <a:t>the</a:t>
            </a:r>
            <a:r>
              <a:rPr lang="nl-NL" dirty="0">
                <a:solidFill>
                  <a:schemeClr val="accent4"/>
                </a:solidFill>
              </a:rPr>
              <a:t> risk of Company X </a:t>
            </a:r>
            <a:r>
              <a:rPr lang="nl-NL" dirty="0" err="1">
                <a:solidFill>
                  <a:schemeClr val="accent4"/>
                </a:solidFill>
              </a:rPr>
              <a:t>going</a:t>
            </a:r>
            <a:r>
              <a:rPr lang="nl-NL" dirty="0">
                <a:solidFill>
                  <a:schemeClr val="accent4"/>
                </a:solidFill>
              </a:rPr>
              <a:t> </a:t>
            </a:r>
            <a:r>
              <a:rPr lang="nl-NL" dirty="0" err="1">
                <a:solidFill>
                  <a:schemeClr val="accent4"/>
                </a:solidFill>
              </a:rPr>
              <a:t>bankrupt</a:t>
            </a:r>
            <a:r>
              <a:rPr lang="nl-NL" dirty="0">
                <a:solidFill>
                  <a:schemeClr val="accent4"/>
                </a:solidFill>
              </a:rPr>
              <a:t> next </a:t>
            </a:r>
            <a:r>
              <a:rPr lang="nl-NL" dirty="0" err="1">
                <a:solidFill>
                  <a:schemeClr val="accent4"/>
                </a:solidFill>
              </a:rPr>
              <a:t>year</a:t>
            </a:r>
            <a:r>
              <a:rPr lang="nl-NL" dirty="0">
                <a:solidFill>
                  <a:schemeClr val="accent4"/>
                </a:solidFill>
              </a:rPr>
              <a:t>”?</a:t>
            </a:r>
          </a:p>
          <a:p>
            <a:r>
              <a:rPr lang="nl-NL" dirty="0">
                <a:solidFill>
                  <a:srgbClr val="00B0F0"/>
                </a:solidFill>
              </a:rPr>
              <a:t>“</a:t>
            </a:r>
            <a:r>
              <a:rPr lang="nl-NL" dirty="0" err="1">
                <a:solidFill>
                  <a:srgbClr val="00B0F0"/>
                </a:solidFill>
              </a:rPr>
              <a:t>Which</a:t>
            </a:r>
            <a:r>
              <a:rPr lang="nl-NL" dirty="0">
                <a:solidFill>
                  <a:srgbClr val="00B0F0"/>
                </a:solidFill>
              </a:rPr>
              <a:t> type of </a:t>
            </a:r>
            <a:r>
              <a:rPr lang="nl-NL" dirty="0" err="1">
                <a:solidFill>
                  <a:srgbClr val="00B0F0"/>
                </a:solidFill>
              </a:rPr>
              <a:t>households</a:t>
            </a:r>
            <a:r>
              <a:rPr lang="nl-NL" dirty="0">
                <a:solidFill>
                  <a:srgbClr val="00B0F0"/>
                </a:solidFill>
              </a:rPr>
              <a:t> are at risk of </a:t>
            </a:r>
            <a:r>
              <a:rPr lang="nl-NL" dirty="0" err="1">
                <a:solidFill>
                  <a:srgbClr val="00B0F0"/>
                </a:solidFill>
              </a:rPr>
              <a:t>getting</a:t>
            </a:r>
            <a:r>
              <a:rPr lang="nl-NL" dirty="0">
                <a:solidFill>
                  <a:srgbClr val="00B0F0"/>
                </a:solidFill>
              </a:rPr>
              <a:t> </a:t>
            </a:r>
            <a:r>
              <a:rPr lang="nl-NL" dirty="0" err="1">
                <a:solidFill>
                  <a:srgbClr val="00B0F0"/>
                </a:solidFill>
              </a:rPr>
              <a:t>behind</a:t>
            </a:r>
            <a:r>
              <a:rPr lang="nl-NL" dirty="0">
                <a:solidFill>
                  <a:srgbClr val="00B0F0"/>
                </a:solidFill>
              </a:rPr>
              <a:t> on </a:t>
            </a:r>
            <a:r>
              <a:rPr lang="nl-NL" dirty="0" err="1">
                <a:solidFill>
                  <a:srgbClr val="00B0F0"/>
                </a:solidFill>
              </a:rPr>
              <a:t>their</a:t>
            </a:r>
            <a:r>
              <a:rPr lang="nl-NL" dirty="0">
                <a:solidFill>
                  <a:srgbClr val="00B0F0"/>
                </a:solidFill>
              </a:rPr>
              <a:t> </a:t>
            </a:r>
            <a:r>
              <a:rPr lang="nl-NL" dirty="0" err="1">
                <a:solidFill>
                  <a:srgbClr val="00B0F0"/>
                </a:solidFill>
              </a:rPr>
              <a:t>mortgage</a:t>
            </a:r>
            <a:r>
              <a:rPr lang="nl-NL" dirty="0">
                <a:solidFill>
                  <a:srgbClr val="00B0F0"/>
                </a:solidFill>
              </a:rPr>
              <a:t>”?</a:t>
            </a:r>
          </a:p>
          <a:p>
            <a:r>
              <a:rPr lang="nl-NL" dirty="0">
                <a:solidFill>
                  <a:schemeClr val="accent4"/>
                </a:solidFill>
              </a:rPr>
              <a:t>“</a:t>
            </a:r>
            <a:r>
              <a:rPr lang="nl-NL" dirty="0" err="1">
                <a:solidFill>
                  <a:schemeClr val="accent4"/>
                </a:solidFill>
              </a:rPr>
              <a:t>If</a:t>
            </a:r>
            <a:r>
              <a:rPr lang="nl-NL" dirty="0">
                <a:solidFill>
                  <a:schemeClr val="accent4"/>
                </a:solidFill>
              </a:rPr>
              <a:t> </a:t>
            </a:r>
            <a:r>
              <a:rPr lang="nl-NL" dirty="0" err="1">
                <a:solidFill>
                  <a:schemeClr val="accent4"/>
                </a:solidFill>
              </a:rPr>
              <a:t>mortgage</a:t>
            </a:r>
            <a:r>
              <a:rPr lang="nl-NL" dirty="0">
                <a:solidFill>
                  <a:schemeClr val="accent4"/>
                </a:solidFill>
              </a:rPr>
              <a:t> interest </a:t>
            </a:r>
            <a:r>
              <a:rPr lang="nl-NL" dirty="0" err="1">
                <a:solidFill>
                  <a:schemeClr val="accent4"/>
                </a:solidFill>
              </a:rPr>
              <a:t>rates</a:t>
            </a:r>
            <a:r>
              <a:rPr lang="nl-NL" dirty="0">
                <a:solidFill>
                  <a:schemeClr val="accent4"/>
                </a:solidFill>
              </a:rPr>
              <a:t> </a:t>
            </a:r>
            <a:r>
              <a:rPr lang="nl-NL" dirty="0" err="1">
                <a:solidFill>
                  <a:schemeClr val="accent4"/>
                </a:solidFill>
              </a:rPr>
              <a:t>increase</a:t>
            </a:r>
            <a:r>
              <a:rPr lang="nl-NL" dirty="0">
                <a:solidFill>
                  <a:schemeClr val="accent4"/>
                </a:solidFill>
              </a:rPr>
              <a:t> </a:t>
            </a:r>
            <a:r>
              <a:rPr lang="nl-NL" dirty="0" err="1">
                <a:solidFill>
                  <a:schemeClr val="accent4"/>
                </a:solidFill>
              </a:rPr>
              <a:t>to</a:t>
            </a:r>
            <a:r>
              <a:rPr lang="nl-NL" dirty="0">
                <a:solidFill>
                  <a:schemeClr val="accent4"/>
                </a:solidFill>
              </a:rPr>
              <a:t> 5% next </a:t>
            </a:r>
            <a:r>
              <a:rPr lang="nl-NL" dirty="0" err="1">
                <a:solidFill>
                  <a:schemeClr val="accent4"/>
                </a:solidFill>
              </a:rPr>
              <a:t>year</a:t>
            </a:r>
            <a:r>
              <a:rPr lang="nl-NL" dirty="0">
                <a:solidFill>
                  <a:schemeClr val="accent4"/>
                </a:solidFill>
              </a:rPr>
              <a:t>, </a:t>
            </a:r>
            <a:r>
              <a:rPr lang="nl-NL" dirty="0" err="1">
                <a:solidFill>
                  <a:schemeClr val="accent4"/>
                </a:solidFill>
              </a:rPr>
              <a:t>how</a:t>
            </a:r>
            <a:r>
              <a:rPr lang="nl-NL" dirty="0">
                <a:solidFill>
                  <a:schemeClr val="accent4"/>
                </a:solidFill>
              </a:rPr>
              <a:t> </a:t>
            </a:r>
            <a:r>
              <a:rPr lang="nl-NL" dirty="0" err="1">
                <a:solidFill>
                  <a:schemeClr val="accent4"/>
                </a:solidFill>
              </a:rPr>
              <a:t>many</a:t>
            </a:r>
            <a:r>
              <a:rPr lang="nl-NL" dirty="0">
                <a:solidFill>
                  <a:schemeClr val="accent4"/>
                </a:solidFill>
              </a:rPr>
              <a:t> </a:t>
            </a:r>
            <a:r>
              <a:rPr lang="nl-NL" dirty="0" err="1">
                <a:solidFill>
                  <a:schemeClr val="accent4"/>
                </a:solidFill>
              </a:rPr>
              <a:t>households</a:t>
            </a:r>
            <a:r>
              <a:rPr lang="nl-NL" dirty="0">
                <a:solidFill>
                  <a:schemeClr val="accent4"/>
                </a:solidFill>
              </a:rPr>
              <a:t> </a:t>
            </a:r>
            <a:r>
              <a:rPr lang="nl-NL" dirty="0" err="1">
                <a:solidFill>
                  <a:schemeClr val="accent4"/>
                </a:solidFill>
              </a:rPr>
              <a:t>will</a:t>
            </a:r>
            <a:r>
              <a:rPr lang="nl-NL" dirty="0">
                <a:solidFill>
                  <a:schemeClr val="accent4"/>
                </a:solidFill>
              </a:rPr>
              <a:t> default on </a:t>
            </a:r>
            <a:r>
              <a:rPr lang="nl-NL" dirty="0" err="1">
                <a:solidFill>
                  <a:schemeClr val="accent4"/>
                </a:solidFill>
              </a:rPr>
              <a:t>their</a:t>
            </a:r>
            <a:r>
              <a:rPr lang="nl-NL" dirty="0">
                <a:solidFill>
                  <a:schemeClr val="accent4"/>
                </a:solidFill>
              </a:rPr>
              <a:t> </a:t>
            </a:r>
            <a:r>
              <a:rPr lang="nl-NL" dirty="0" err="1">
                <a:solidFill>
                  <a:schemeClr val="accent4"/>
                </a:solidFill>
              </a:rPr>
              <a:t>mortgage</a:t>
            </a:r>
            <a:r>
              <a:rPr lang="nl-NL" dirty="0">
                <a:solidFill>
                  <a:schemeClr val="accent4"/>
                </a:solidFill>
              </a:rPr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3200218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C9C82C-37BC-6148-B390-372C834AC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solidFill>
                  <a:srgbClr val="00B0F0"/>
                </a:solidFill>
              </a:rPr>
              <a:t>Inference</a:t>
            </a:r>
            <a:r>
              <a:rPr lang="nl-NL" dirty="0">
                <a:solidFill>
                  <a:srgbClr val="00B0F0"/>
                </a:solidFill>
              </a:rPr>
              <a:t> </a:t>
            </a:r>
            <a:r>
              <a:rPr lang="nl-NL" dirty="0" err="1"/>
              <a:t>central</a:t>
            </a:r>
            <a:r>
              <a:rPr lang="nl-NL" dirty="0"/>
              <a:t> </a:t>
            </a:r>
            <a:r>
              <a:rPr lang="nl-NL" dirty="0" err="1"/>
              <a:t>today</a:t>
            </a:r>
            <a:endParaRPr lang="nl-NL" dirty="0">
              <a:solidFill>
                <a:schemeClr val="accent4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506630-0DDF-CA43-B416-A24D463F1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solidFill>
                  <a:srgbClr val="00B0F0"/>
                </a:solidFill>
              </a:rPr>
              <a:t>“</a:t>
            </a:r>
            <a:r>
              <a:rPr lang="nl-NL" dirty="0" err="1">
                <a:solidFill>
                  <a:srgbClr val="00B0F0"/>
                </a:solidFill>
              </a:rPr>
              <a:t>What</a:t>
            </a:r>
            <a:r>
              <a:rPr lang="nl-NL" dirty="0">
                <a:solidFill>
                  <a:srgbClr val="00B0F0"/>
                </a:solidFill>
              </a:rPr>
              <a:t> is </a:t>
            </a:r>
            <a:r>
              <a:rPr lang="nl-NL" dirty="0" err="1">
                <a:solidFill>
                  <a:srgbClr val="00B0F0"/>
                </a:solidFill>
              </a:rPr>
              <a:t>the</a:t>
            </a:r>
            <a:r>
              <a:rPr lang="nl-NL" dirty="0">
                <a:solidFill>
                  <a:srgbClr val="00B0F0"/>
                </a:solidFill>
              </a:rPr>
              <a:t> </a:t>
            </a:r>
            <a:r>
              <a:rPr lang="nl-NL" dirty="0" err="1">
                <a:solidFill>
                  <a:srgbClr val="00B0F0"/>
                </a:solidFill>
              </a:rPr>
              <a:t>inflation</a:t>
            </a:r>
            <a:r>
              <a:rPr lang="nl-NL" dirty="0">
                <a:solidFill>
                  <a:srgbClr val="00B0F0"/>
                </a:solidFill>
              </a:rPr>
              <a:t> </a:t>
            </a:r>
            <a:r>
              <a:rPr lang="nl-NL" dirty="0" err="1">
                <a:solidFill>
                  <a:srgbClr val="00B0F0"/>
                </a:solidFill>
              </a:rPr>
              <a:t>rate</a:t>
            </a:r>
            <a:r>
              <a:rPr lang="nl-NL" dirty="0">
                <a:solidFill>
                  <a:srgbClr val="00B0F0"/>
                </a:solidFill>
              </a:rPr>
              <a:t> in </a:t>
            </a:r>
            <a:r>
              <a:rPr lang="nl-NL" dirty="0" err="1">
                <a:solidFill>
                  <a:srgbClr val="00B0F0"/>
                </a:solidFill>
              </a:rPr>
              <a:t>the</a:t>
            </a:r>
            <a:r>
              <a:rPr lang="nl-NL" dirty="0">
                <a:solidFill>
                  <a:srgbClr val="00B0F0"/>
                </a:solidFill>
              </a:rPr>
              <a:t> Netherlands”?</a:t>
            </a:r>
          </a:p>
          <a:p>
            <a:r>
              <a:rPr lang="nl-NL" dirty="0">
                <a:solidFill>
                  <a:srgbClr val="00B0F0"/>
                </a:solidFill>
              </a:rPr>
              <a:t>“</a:t>
            </a:r>
            <a:r>
              <a:rPr lang="nl-NL" dirty="0" err="1">
                <a:solidFill>
                  <a:srgbClr val="00B0F0"/>
                </a:solidFill>
              </a:rPr>
              <a:t>What</a:t>
            </a:r>
            <a:r>
              <a:rPr lang="nl-NL" dirty="0">
                <a:solidFill>
                  <a:srgbClr val="00B0F0"/>
                </a:solidFill>
              </a:rPr>
              <a:t> </a:t>
            </a:r>
            <a:r>
              <a:rPr lang="nl-NL" dirty="0" err="1">
                <a:solidFill>
                  <a:srgbClr val="00B0F0"/>
                </a:solidFill>
              </a:rPr>
              <a:t>determines</a:t>
            </a:r>
            <a:r>
              <a:rPr lang="nl-NL" dirty="0">
                <a:solidFill>
                  <a:srgbClr val="00B0F0"/>
                </a:solidFill>
              </a:rPr>
              <a:t> </a:t>
            </a:r>
            <a:r>
              <a:rPr lang="nl-NL" dirty="0" err="1">
                <a:solidFill>
                  <a:srgbClr val="00B0F0"/>
                </a:solidFill>
              </a:rPr>
              <a:t>variations</a:t>
            </a:r>
            <a:r>
              <a:rPr lang="nl-NL" dirty="0">
                <a:solidFill>
                  <a:srgbClr val="00B0F0"/>
                </a:solidFill>
              </a:rPr>
              <a:t> in house </a:t>
            </a:r>
            <a:r>
              <a:rPr lang="nl-NL" dirty="0" err="1">
                <a:solidFill>
                  <a:srgbClr val="00B0F0"/>
                </a:solidFill>
              </a:rPr>
              <a:t>prices</a:t>
            </a:r>
            <a:r>
              <a:rPr lang="nl-NL" dirty="0">
                <a:solidFill>
                  <a:srgbClr val="00B0F0"/>
                </a:solidFill>
              </a:rPr>
              <a:t>”?</a:t>
            </a:r>
          </a:p>
          <a:p>
            <a:r>
              <a:rPr lang="nl-NL" dirty="0"/>
              <a:t>“</a:t>
            </a:r>
            <a:r>
              <a:rPr lang="nl-NL" dirty="0" err="1"/>
              <a:t>Should</a:t>
            </a:r>
            <a:r>
              <a:rPr lang="nl-NL" dirty="0"/>
              <a:t> Peter </a:t>
            </a:r>
            <a:r>
              <a:rPr lang="nl-NL" dirty="0" err="1"/>
              <a:t>receive</a:t>
            </a:r>
            <a:r>
              <a:rPr lang="nl-NL" dirty="0"/>
              <a:t> a </a:t>
            </a:r>
            <a:r>
              <a:rPr lang="nl-NL" dirty="0" err="1"/>
              <a:t>higher</a:t>
            </a:r>
            <a:r>
              <a:rPr lang="nl-NL" dirty="0"/>
              <a:t> credit limit?” </a:t>
            </a:r>
          </a:p>
          <a:p>
            <a:r>
              <a:rPr lang="nl-NL" dirty="0"/>
              <a:t>”</a:t>
            </a:r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risk of Company X </a:t>
            </a:r>
            <a:r>
              <a:rPr lang="nl-NL" dirty="0" err="1"/>
              <a:t>going</a:t>
            </a:r>
            <a:r>
              <a:rPr lang="nl-NL" dirty="0"/>
              <a:t> </a:t>
            </a:r>
            <a:r>
              <a:rPr lang="nl-NL" dirty="0" err="1"/>
              <a:t>bankrupt</a:t>
            </a:r>
            <a:r>
              <a:rPr lang="nl-NL" dirty="0"/>
              <a:t> next </a:t>
            </a:r>
            <a:r>
              <a:rPr lang="nl-NL" dirty="0" err="1"/>
              <a:t>year</a:t>
            </a:r>
            <a:r>
              <a:rPr lang="nl-NL" dirty="0"/>
              <a:t>”?</a:t>
            </a:r>
          </a:p>
          <a:p>
            <a:r>
              <a:rPr lang="nl-NL" dirty="0"/>
              <a:t>“</a:t>
            </a:r>
            <a:r>
              <a:rPr lang="nl-NL" dirty="0" err="1"/>
              <a:t>Which</a:t>
            </a:r>
            <a:r>
              <a:rPr lang="nl-NL" dirty="0"/>
              <a:t> type of </a:t>
            </a:r>
            <a:r>
              <a:rPr lang="nl-NL" dirty="0" err="1"/>
              <a:t>households</a:t>
            </a:r>
            <a:r>
              <a:rPr lang="nl-NL" dirty="0"/>
              <a:t> are at risk of </a:t>
            </a:r>
            <a:r>
              <a:rPr lang="nl-NL" dirty="0" err="1"/>
              <a:t>getting</a:t>
            </a:r>
            <a:r>
              <a:rPr lang="nl-NL" dirty="0"/>
              <a:t> </a:t>
            </a:r>
            <a:r>
              <a:rPr lang="nl-NL" dirty="0" err="1"/>
              <a:t>behind</a:t>
            </a:r>
            <a:r>
              <a:rPr lang="nl-NL" dirty="0"/>
              <a:t> on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mortgage</a:t>
            </a:r>
            <a:r>
              <a:rPr lang="nl-NL" dirty="0"/>
              <a:t>”?</a:t>
            </a:r>
          </a:p>
          <a:p>
            <a:r>
              <a:rPr lang="nl-NL" dirty="0"/>
              <a:t>“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mortgage</a:t>
            </a:r>
            <a:r>
              <a:rPr lang="nl-NL" dirty="0"/>
              <a:t> interest </a:t>
            </a:r>
            <a:r>
              <a:rPr lang="nl-NL" dirty="0" err="1"/>
              <a:t>rates</a:t>
            </a:r>
            <a:r>
              <a:rPr lang="nl-NL" dirty="0"/>
              <a:t> </a:t>
            </a:r>
            <a:r>
              <a:rPr lang="nl-NL" dirty="0" err="1"/>
              <a:t>increase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5% next </a:t>
            </a:r>
            <a:r>
              <a:rPr lang="nl-NL" dirty="0" err="1"/>
              <a:t>year</a:t>
            </a:r>
            <a:r>
              <a:rPr lang="nl-NL" dirty="0"/>
              <a:t>,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households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default on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mortgage</a:t>
            </a:r>
            <a:r>
              <a:rPr lang="nl-NL" dirty="0"/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1156994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niversiteit Utrecht">
  <a:themeElements>
    <a:clrScheme name="Utrecht University">
      <a:dk1>
        <a:srgbClr val="000000"/>
      </a:dk1>
      <a:lt1>
        <a:srgbClr val="FFFFFF"/>
      </a:lt1>
      <a:dk2>
        <a:srgbClr val="C00935"/>
      </a:dk2>
      <a:lt2>
        <a:srgbClr val="D9D9D9"/>
      </a:lt2>
      <a:accent1>
        <a:srgbClr val="FFCD00"/>
      </a:accent1>
      <a:accent2>
        <a:srgbClr val="DD9562"/>
      </a:accent2>
      <a:accent3>
        <a:srgbClr val="911D56"/>
      </a:accent3>
      <a:accent4>
        <a:srgbClr val="63A593"/>
      </a:accent4>
      <a:accent5>
        <a:srgbClr val="161D41"/>
      </a:accent5>
      <a:accent6>
        <a:srgbClr val="6686C3"/>
      </a:accent6>
      <a:hlink>
        <a:srgbClr val="52287F"/>
      </a:hlink>
      <a:folHlink>
        <a:srgbClr val="623E2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e14" id="{46D6790A-678C-F341-B5F2-FD9D4389B08F}" vid="{49BDC8FD-9D24-AA48-BF51-7B9D783548D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</TotalTime>
  <Words>2346</Words>
  <Application>Microsoft Macintosh PowerPoint</Application>
  <PresentationFormat>Breedbeeld</PresentationFormat>
  <Paragraphs>359</Paragraphs>
  <Slides>46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12</vt:i4>
      </vt:variant>
      <vt:variant>
        <vt:lpstr>Thema</vt:lpstr>
      </vt:variant>
      <vt:variant>
        <vt:i4>2</vt:i4>
      </vt:variant>
      <vt:variant>
        <vt:lpstr>Diatitels</vt:lpstr>
      </vt:variant>
      <vt:variant>
        <vt:i4>46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Gill Sans MT</vt:lpstr>
      <vt:lpstr>Mangal</vt:lpstr>
      <vt:lpstr>Merriweather Light</vt:lpstr>
      <vt:lpstr>Merriweather Regular</vt:lpstr>
      <vt:lpstr>Open Sans</vt:lpstr>
      <vt:lpstr>Open Sans Light</vt:lpstr>
      <vt:lpstr>Verdana</vt:lpstr>
      <vt:lpstr>Wingdings</vt:lpstr>
      <vt:lpstr>Office Theme</vt:lpstr>
      <vt:lpstr>Universiteit Utrecht</vt:lpstr>
      <vt:lpstr>Statistics Course Rabobank day 1</vt:lpstr>
      <vt:lpstr>Five meetings</vt:lpstr>
      <vt:lpstr>The team from the UU</vt:lpstr>
      <vt:lpstr>Today</vt:lpstr>
      <vt:lpstr>Today</vt:lpstr>
      <vt:lpstr>Inference or prediction</vt:lpstr>
      <vt:lpstr>Inference or prediction</vt:lpstr>
      <vt:lpstr>Inference or prediction</vt:lpstr>
      <vt:lpstr>Inference central today</vt:lpstr>
      <vt:lpstr>Inference: Using a small dataset to draw big conclusions</vt:lpstr>
      <vt:lpstr>Sampling and inference</vt:lpstr>
      <vt:lpstr>Inference under a design</vt:lpstr>
      <vt:lpstr>Design-based inference (1):  Simple Random Sampling</vt:lpstr>
      <vt:lpstr>Design-based inference (1):  Simple Random Sampling and Margin of error</vt:lpstr>
      <vt:lpstr>Intermezzo: The idea of testing in inference</vt:lpstr>
      <vt:lpstr>Design-based inference (2):  Stratified designs</vt:lpstr>
      <vt:lpstr>Design-based inference (3):  </vt:lpstr>
      <vt:lpstr>Model-based inference (3):  </vt:lpstr>
      <vt:lpstr>Regression: overview</vt:lpstr>
      <vt:lpstr>Different goals of regression</vt:lpstr>
      <vt:lpstr>Regression: overview</vt:lpstr>
      <vt:lpstr>Regression: overview</vt:lpstr>
      <vt:lpstr>Linear regression</vt:lpstr>
      <vt:lpstr>Testing in regression</vt:lpstr>
      <vt:lpstr>PowerPoint-presentatie</vt:lpstr>
      <vt:lpstr>Linear regression</vt:lpstr>
      <vt:lpstr>Issues with fitting a regression</vt:lpstr>
      <vt:lpstr>Underfitting and Overfitting</vt:lpstr>
      <vt:lpstr>Short exercise - Linear regression</vt:lpstr>
      <vt:lpstr>PowerPoint-presentatie</vt:lpstr>
      <vt:lpstr>Discussion of results</vt:lpstr>
      <vt:lpstr>PowerPoint-presentatie</vt:lpstr>
      <vt:lpstr>PowerPoint-presentatie</vt:lpstr>
      <vt:lpstr>Discussion of results: comparing results</vt:lpstr>
      <vt:lpstr>Evaluating model accuracy</vt:lpstr>
      <vt:lpstr>Discussion of results: comparing MSE results</vt:lpstr>
      <vt:lpstr>Discussion of results: what happened?</vt:lpstr>
      <vt:lpstr>Overfitting and what to do…</vt:lpstr>
      <vt:lpstr>Extensions of regression models (1)</vt:lpstr>
      <vt:lpstr>Extensions of regression models (2)</vt:lpstr>
      <vt:lpstr>Piecewise regression</vt:lpstr>
      <vt:lpstr>Conclusion</vt:lpstr>
      <vt:lpstr>Exercises</vt:lpstr>
      <vt:lpstr>PowerPoint-presentatie</vt:lpstr>
      <vt:lpstr>Two cases</vt:lpstr>
      <vt:lpstr>Thank you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Mildiner Moraga, S. (Sabastian)</dc:creator>
  <cp:lastModifiedBy>Lugtig, P.J. (Peter)</cp:lastModifiedBy>
  <cp:revision>116</cp:revision>
  <dcterms:created xsi:type="dcterms:W3CDTF">2019-08-27T08:16:29Z</dcterms:created>
  <dcterms:modified xsi:type="dcterms:W3CDTF">2022-01-19T22:24:33Z</dcterms:modified>
</cp:coreProperties>
</file>